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9"/>
  </p:notesMasterIdLst>
  <p:sldIdLst>
    <p:sldId id="256" r:id="rId2"/>
    <p:sldId id="391" r:id="rId3"/>
    <p:sldId id="257" r:id="rId4"/>
    <p:sldId id="410" r:id="rId5"/>
    <p:sldId id="258" r:id="rId6"/>
    <p:sldId id="392" r:id="rId7"/>
    <p:sldId id="260" r:id="rId8"/>
    <p:sldId id="261" r:id="rId9"/>
    <p:sldId id="264" r:id="rId10"/>
    <p:sldId id="263" r:id="rId11"/>
    <p:sldId id="266" r:id="rId12"/>
    <p:sldId id="267" r:id="rId13"/>
    <p:sldId id="393" r:id="rId14"/>
    <p:sldId id="295" r:id="rId15"/>
    <p:sldId id="297" r:id="rId16"/>
    <p:sldId id="298" r:id="rId17"/>
    <p:sldId id="300" r:id="rId18"/>
    <p:sldId id="309" r:id="rId19"/>
    <p:sldId id="408" r:id="rId20"/>
    <p:sldId id="371" r:id="rId21"/>
    <p:sldId id="303" r:id="rId22"/>
    <p:sldId id="394" r:id="rId23"/>
    <p:sldId id="416" r:id="rId24"/>
    <p:sldId id="422" r:id="rId25"/>
    <p:sldId id="423" r:id="rId26"/>
    <p:sldId id="271" r:id="rId27"/>
    <p:sldId id="270" r:id="rId28"/>
    <p:sldId id="395" r:id="rId29"/>
    <p:sldId id="310" r:id="rId30"/>
    <p:sldId id="369" r:id="rId31"/>
    <p:sldId id="311" r:id="rId32"/>
    <p:sldId id="312" r:id="rId33"/>
    <p:sldId id="313" r:id="rId34"/>
    <p:sldId id="314" r:id="rId35"/>
    <p:sldId id="315" r:id="rId36"/>
    <p:sldId id="396" r:id="rId37"/>
    <p:sldId id="368" r:id="rId38"/>
    <p:sldId id="318" r:id="rId39"/>
    <p:sldId id="380" r:id="rId40"/>
    <p:sldId id="381" r:id="rId41"/>
    <p:sldId id="417" r:id="rId42"/>
    <p:sldId id="397" r:id="rId43"/>
    <p:sldId id="382" r:id="rId44"/>
    <p:sldId id="383" r:id="rId45"/>
    <p:sldId id="384" r:id="rId46"/>
    <p:sldId id="398" r:id="rId47"/>
    <p:sldId id="341" r:id="rId48"/>
    <p:sldId id="385" r:id="rId49"/>
    <p:sldId id="342" r:id="rId50"/>
    <p:sldId id="419" r:id="rId51"/>
    <p:sldId id="343" r:id="rId52"/>
    <p:sldId id="372" r:id="rId53"/>
    <p:sldId id="411" r:id="rId54"/>
    <p:sldId id="386" r:id="rId55"/>
    <p:sldId id="412" r:id="rId56"/>
    <p:sldId id="418" r:id="rId57"/>
    <p:sldId id="344" r:id="rId58"/>
    <p:sldId id="409" r:id="rId59"/>
    <p:sldId id="373" r:id="rId60"/>
    <p:sldId id="350" r:id="rId61"/>
    <p:sldId id="269" r:id="rId62"/>
    <p:sldId id="347" r:id="rId63"/>
    <p:sldId id="349" r:id="rId64"/>
    <p:sldId id="399" r:id="rId65"/>
    <p:sldId id="334" r:id="rId66"/>
    <p:sldId id="400" r:id="rId67"/>
    <p:sldId id="337" r:id="rId68"/>
    <p:sldId id="414" r:id="rId69"/>
    <p:sldId id="401" r:id="rId70"/>
    <p:sldId id="387" r:id="rId71"/>
    <p:sldId id="335" r:id="rId72"/>
    <p:sldId id="402" r:id="rId73"/>
    <p:sldId id="388" r:id="rId74"/>
    <p:sldId id="403" r:id="rId75"/>
    <p:sldId id="348" r:id="rId76"/>
    <p:sldId id="351" r:id="rId77"/>
    <p:sldId id="420" r:id="rId78"/>
    <p:sldId id="352" r:id="rId79"/>
    <p:sldId id="404" r:id="rId80"/>
    <p:sldId id="389" r:id="rId81"/>
    <p:sldId id="415" r:id="rId82"/>
    <p:sldId id="405" r:id="rId83"/>
    <p:sldId id="390" r:id="rId84"/>
    <p:sldId id="421" r:id="rId85"/>
    <p:sldId id="406" r:id="rId86"/>
    <p:sldId id="370" r:id="rId87"/>
    <p:sldId id="407" r:id="rId8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F08BE93D-74DA-3847-9B96-35A0D3315A3B}">
          <p14:sldIdLst>
            <p14:sldId id="256"/>
          </p14:sldIdLst>
        </p14:section>
        <p14:section name="Project-Specific Safety Guidelines" id="{70CBDA58-E95E-E04D-AADF-7B70AE17FC96}">
          <p14:sldIdLst>
            <p14:sldId id="391"/>
            <p14:sldId id="257"/>
            <p14:sldId id="410"/>
            <p14:sldId id="258"/>
          </p14:sldIdLst>
        </p14:section>
        <p14:section name="Project-Specific Safety Guidelines" id="{E211749C-02D9-9042-8245-D32A3B4F9547}">
          <p14:sldIdLst>
            <p14:sldId id="392"/>
            <p14:sldId id="260"/>
            <p14:sldId id="261"/>
            <p14:sldId id="264"/>
            <p14:sldId id="263"/>
            <p14:sldId id="266"/>
            <p14:sldId id="267"/>
          </p14:sldIdLst>
        </p14:section>
        <p14:section name="General Worksite Safety" id="{8A7344A8-77CB-3A4B-B1A5-66C5F3B95DB7}">
          <p14:sldIdLst>
            <p14:sldId id="393"/>
            <p14:sldId id="295"/>
            <p14:sldId id="297"/>
            <p14:sldId id="298"/>
            <p14:sldId id="300"/>
            <p14:sldId id="309"/>
            <p14:sldId id="408"/>
            <p14:sldId id="371"/>
            <p14:sldId id="303"/>
          </p14:sldIdLst>
        </p14:section>
        <p14:section name="Occupational Health and Wellness" id="{3B758C0B-7827-BD47-B55C-D7F25A5E1EAB}">
          <p14:sldIdLst>
            <p14:sldId id="394"/>
            <p14:sldId id="416"/>
            <p14:sldId id="422"/>
            <p14:sldId id="423"/>
            <p14:sldId id="271"/>
            <p14:sldId id="270"/>
          </p14:sldIdLst>
        </p14:section>
        <p14:section name="Personal Protective Equipment" id="{0AD0549C-11EC-6B46-81EB-436026FC6993}">
          <p14:sldIdLst>
            <p14:sldId id="395"/>
            <p14:sldId id="310"/>
            <p14:sldId id="369"/>
            <p14:sldId id="311"/>
            <p14:sldId id="312"/>
            <p14:sldId id="313"/>
            <p14:sldId id="314"/>
            <p14:sldId id="315"/>
          </p14:sldIdLst>
        </p14:section>
        <p14:section name="Fall Protection/Working at Heights" id="{9A27A7B4-A177-DA40-9383-076F6BD5B901}">
          <p14:sldIdLst>
            <p14:sldId id="396"/>
            <p14:sldId id="368"/>
            <p14:sldId id="318"/>
            <p14:sldId id="380"/>
            <p14:sldId id="381"/>
            <p14:sldId id="417"/>
          </p14:sldIdLst>
        </p14:section>
        <p14:section name="Fire Safety" id="{F933039E-B913-4A41-8371-7887DD99406F}">
          <p14:sldIdLst>
            <p14:sldId id="397"/>
            <p14:sldId id="382"/>
            <p14:sldId id="383"/>
            <p14:sldId id="384"/>
          </p14:sldIdLst>
        </p14:section>
        <p14:section name="Equipment and Tools" id="{6320A77A-867B-974E-9940-1CB291867EE0}">
          <p14:sldIdLst>
            <p14:sldId id="398"/>
            <p14:sldId id="341"/>
            <p14:sldId id="385"/>
            <p14:sldId id="342"/>
            <p14:sldId id="419"/>
            <p14:sldId id="343"/>
            <p14:sldId id="372"/>
            <p14:sldId id="411"/>
            <p14:sldId id="386"/>
            <p14:sldId id="412"/>
            <p14:sldId id="418"/>
            <p14:sldId id="344"/>
            <p14:sldId id="409"/>
            <p14:sldId id="373"/>
            <p14:sldId id="350"/>
            <p14:sldId id="269"/>
            <p14:sldId id="347"/>
            <p14:sldId id="349"/>
          </p14:sldIdLst>
        </p14:section>
        <p14:section name="Working Over or Near Water" id="{000A773C-F803-034A-848B-77B43D63E6E1}">
          <p14:sldIdLst>
            <p14:sldId id="399"/>
            <p14:sldId id="334"/>
          </p14:sldIdLst>
        </p14:section>
        <p14:section name="Electrical Safety" id="{FE3E66BC-16A3-6C43-9340-BC3A73070965}">
          <p14:sldIdLst>
            <p14:sldId id="400"/>
            <p14:sldId id="337"/>
            <p14:sldId id="414"/>
          </p14:sldIdLst>
        </p14:section>
        <p14:section name="Road Safety" id="{4C087A33-6794-714F-B274-84037FAC6C94}">
          <p14:sldIdLst>
            <p14:sldId id="401"/>
            <p14:sldId id="387"/>
            <p14:sldId id="335"/>
          </p14:sldIdLst>
        </p14:section>
        <p14:section name="Excavation and Trenching" id="{CC1E0764-89DD-1A4C-8B9B-E5839F3AFBE0}">
          <p14:sldIdLst>
            <p14:sldId id="402"/>
            <p14:sldId id="388"/>
          </p14:sldIdLst>
        </p14:section>
        <p14:section name="Permits" id="{893FA6DE-EEEF-B643-B2CA-19490416DA12}">
          <p14:sldIdLst>
            <p14:sldId id="403"/>
            <p14:sldId id="348"/>
            <p14:sldId id="351"/>
            <p14:sldId id="420"/>
            <p14:sldId id="352"/>
          </p14:sldIdLst>
        </p14:section>
        <p14:section name="Concrete Construction" id="{B9960C16-74A7-5A46-89DC-A91C7C0D5630}">
          <p14:sldIdLst>
            <p14:sldId id="404"/>
            <p14:sldId id="389"/>
            <p14:sldId id="415"/>
          </p14:sldIdLst>
        </p14:section>
        <p14:section name="Steel Erection" id="{1E685F05-ED76-B74B-A1BD-DA317B95ABFC}">
          <p14:sldIdLst>
            <p14:sldId id="405"/>
            <p14:sldId id="390"/>
            <p14:sldId id="421"/>
          </p14:sldIdLst>
        </p14:section>
        <p14:section name="Conclusion" id="{594ED835-EF47-FD4B-A23A-DA2D3E787827}">
          <p14:sldIdLst>
            <p14:sldId id="406"/>
            <p14:sldId id="370"/>
            <p14:sldId id="40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3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39" autoAdjust="0"/>
    <p:restoredTop sz="81748"/>
  </p:normalViewPr>
  <p:slideViewPr>
    <p:cSldViewPr snapToGrid="0" snapToObjects="1">
      <p:cViewPr varScale="1">
        <p:scale>
          <a:sx n="89" d="100"/>
          <a:sy n="89" d="100"/>
        </p:scale>
        <p:origin x="168" y="1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presProps" Target="presProps.xml"/><Relationship Id="rId91" Type="http://schemas.openxmlformats.org/officeDocument/2006/relationships/viewProps" Target="viewProps.xml"/><Relationship Id="rId92" Type="http://schemas.openxmlformats.org/officeDocument/2006/relationships/theme" Target="theme/theme1.xml"/><Relationship Id="rId93" Type="http://schemas.openxmlformats.org/officeDocument/2006/relationships/tableStyles" Target="tableStyles.xml"/><Relationship Id="rId94" Type="http://schemas.microsoft.com/office/2015/10/relationships/revisionInfo" Target="revisionInfo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BB03BC-62F1-E44B-9D0E-C1B34CB57EA5}" type="datetimeFigureOut">
              <a:rPr lang="en-US" smtClean="0"/>
              <a:t>1/1/18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0985FC-5AF6-2F4C-A5C6-EE752648C0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038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985FC-5AF6-2F4C-A5C6-EE752648C02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1359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985FC-5AF6-2F4C-A5C6-EE752648C02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3797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985FC-5AF6-2F4C-A5C6-EE752648C02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7769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985FC-5AF6-2F4C-A5C6-EE752648C02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9646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985FC-5AF6-2F4C-A5C6-EE752648C02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1841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985FC-5AF6-2F4C-A5C6-EE752648C02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5134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985FC-5AF6-2F4C-A5C6-EE752648C02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9948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985FC-5AF6-2F4C-A5C6-EE752648C02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2074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985FC-5AF6-2F4C-A5C6-EE752648C025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5323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985FC-5AF6-2F4C-A5C6-EE752648C025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8391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985FC-5AF6-2F4C-A5C6-EE752648C025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288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985FC-5AF6-2F4C-A5C6-EE752648C02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8607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985FC-5AF6-2F4C-A5C6-EE752648C025}" type="slidenum">
              <a:rPr lang="en-US" smtClean="0"/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678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985FC-5AF6-2F4C-A5C6-EE752648C02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096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985FC-5AF6-2F4C-A5C6-EE752648C02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68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985FC-5AF6-2F4C-A5C6-EE752648C02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76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985FC-5AF6-2F4C-A5C6-EE752648C02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503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985FC-5AF6-2F4C-A5C6-EE752648C02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616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985FC-5AF6-2F4C-A5C6-EE752648C02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122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985FC-5AF6-2F4C-A5C6-EE752648C02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247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B4E7E-84FF-DD47-8AA7-B72C73E4648F}" type="datetime1">
              <a:rPr lang="en-US" smtClean="0"/>
              <a:t>1/1/18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9250680" y="63588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431E1F-5A9C-6144-A373-7B4FFE468B5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187" y="-38741"/>
            <a:ext cx="12736229" cy="69602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5" y="0"/>
            <a:ext cx="1956767" cy="87664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68716" y="4363453"/>
            <a:ext cx="5823284" cy="1459831"/>
          </a:xfrm>
        </p:spPr>
        <p:txBody>
          <a:bodyPr>
            <a:normAutofit/>
          </a:bodyPr>
          <a:lstStyle>
            <a:lvl1pPr marL="0" indent="0" algn="r">
              <a:buNone/>
              <a:defRPr sz="3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8960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0E418-29F6-F045-B4E4-7D891FFED884}" type="datetime1">
              <a:rPr lang="en-US" smtClean="0"/>
              <a:t>1/1/18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0680" y="6358890"/>
            <a:ext cx="2743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8A431E1F-5A9C-6144-A373-7B4FFE468B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750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04A6-7BA9-314A-9CF8-C1959ACB8A68}" type="datetime1">
              <a:rPr lang="en-US" smtClean="0"/>
              <a:t>1/1/18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0680" y="6358890"/>
            <a:ext cx="2743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8A431E1F-5A9C-6144-A373-7B4FFE468B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640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1D336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0680" y="6358890"/>
            <a:ext cx="2743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8A431E1F-5A9C-6144-A373-7B4FFE468B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27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CCFF-959A-7547-9873-3C392E2C03E8}" type="datetime1">
              <a:rPr lang="en-US" smtClean="0"/>
              <a:t>1/1/18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0680" y="6358890"/>
            <a:ext cx="2743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8A431E1F-5A9C-6144-A373-7B4FFE468B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025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54EC7-C967-AA4D-A4B7-25EA4D71E53B}" type="datetime1">
              <a:rPr lang="en-US" smtClean="0"/>
              <a:t>1/1/18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0680" y="6358890"/>
            <a:ext cx="2743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8A431E1F-5A9C-6144-A373-7B4FFE468B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978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6C4F6-06A8-8D47-BD1F-6586ED1AA770}" type="datetime1">
              <a:rPr lang="en-US" smtClean="0"/>
              <a:t>1/1/18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0680" y="6358890"/>
            <a:ext cx="2743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8A431E1F-5A9C-6144-A373-7B4FFE468B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630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49C1-9F7E-7447-8BA2-FB3AC7C7E7E1}" type="datetime1">
              <a:rPr lang="en-US" smtClean="0"/>
              <a:t>1/1/18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0680" y="6358890"/>
            <a:ext cx="2743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8A431E1F-5A9C-6144-A373-7B4FFE468B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014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169F3-4AE0-E94D-B530-99E6544B0D52}" type="datetime1">
              <a:rPr lang="en-US" smtClean="0"/>
              <a:t>1/1/18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0680" y="6358890"/>
            <a:ext cx="2743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8A431E1F-5A9C-6144-A373-7B4FFE468B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62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25C6A-4CFE-D943-99F0-773ED380F29E}" type="datetime1">
              <a:rPr lang="en-US" smtClean="0"/>
              <a:t>1/1/18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0680" y="6358890"/>
            <a:ext cx="2743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8A431E1F-5A9C-6144-A373-7B4FFE468B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916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A0030-9C44-4B45-839F-17634DD0428C}" type="datetime1">
              <a:rPr lang="en-US" smtClean="0"/>
              <a:t>1/1/18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0680" y="6358890"/>
            <a:ext cx="2743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8A431E1F-5A9C-6144-A373-7B4FFE468B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047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598FD-1866-F34F-926D-FBCF50F9F4CE}" type="datetime1">
              <a:rPr lang="en-US" smtClean="0"/>
              <a:t>1/1/18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31E1F-5A9C-6144-A373-7B4FFE468B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311900"/>
            <a:ext cx="12192000" cy="546100"/>
          </a:xfrm>
          <a:prstGeom prst="rect">
            <a:avLst/>
          </a:prstGeom>
          <a:solidFill>
            <a:srgbClr val="1D33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4" y="6343650"/>
            <a:ext cx="1114777" cy="49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378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drugfreeconstruction.org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289288"/>
            <a:ext cx="81040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</a:rPr>
              <a:t>SAFETY ORIENTATION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23321" y="4506795"/>
            <a:ext cx="35320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Instructor:</a:t>
            </a:r>
          </a:p>
          <a:p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Date:</a:t>
            </a:r>
          </a:p>
        </p:txBody>
      </p:sp>
    </p:spTree>
    <p:extLst>
      <p:ext uri="{BB962C8B-B14F-4D97-AF65-F5344CB8AC3E}">
        <p14:creationId xmlns:p14="http://schemas.microsoft.com/office/powerpoint/2010/main" val="31808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1D336C"/>
                </a:solidFill>
                <a:latin typeface="Calibri" panose="020F0502020204030204" pitchFamily="34" charset="0"/>
              </a:rPr>
              <a:t>Substance Abuse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</a:rPr>
              <a:t>We are committed to maintaining a safe and drug-free </a:t>
            </a:r>
            <a:r>
              <a:rPr lang="en-US" dirty="0" smtClean="0">
                <a:latin typeface="Calibri" panose="020F0502020204030204" pitchFamily="34" charset="0"/>
              </a:rPr>
              <a:t>workplace</a:t>
            </a:r>
            <a:endParaRPr lang="en-US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</a:rPr>
              <a:t>We conduct post-incident, random and for cause </a:t>
            </a:r>
            <a:r>
              <a:rPr lang="en-US" dirty="0" smtClean="0">
                <a:latin typeface="Calibri" panose="020F0502020204030204" pitchFamily="34" charset="0"/>
              </a:rPr>
              <a:t>testing.</a:t>
            </a:r>
            <a:endParaRPr lang="en-US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</a:rPr>
              <a:t>For more info, including our Employee Assistance Program (EAP), contact your HR </a:t>
            </a:r>
            <a:r>
              <a:rPr lang="en-US" dirty="0" smtClean="0">
                <a:latin typeface="Calibri" panose="020F0502020204030204" pitchFamily="34" charset="0"/>
              </a:rPr>
              <a:t>rep</a:t>
            </a:r>
            <a:endParaRPr lang="en-US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</a:rPr>
              <a:t>More info can be found at </a:t>
            </a:r>
            <a:r>
              <a:rPr lang="en-US" dirty="0">
                <a:latin typeface="Calibri" panose="020F0502020204030204" pitchFamily="34" charset="0"/>
                <a:hlinkClick r:id="rId3"/>
              </a:rPr>
              <a:t>http://www.drugfreeconstruction.org/</a:t>
            </a:r>
            <a:endParaRPr lang="en-US" dirty="0"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1E1F-5A9C-6144-A373-7B4FFE468B5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4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074" y="220746"/>
            <a:ext cx="10808368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1D336C"/>
                </a:solidFill>
                <a:latin typeface="Calibri" panose="020F0502020204030204" pitchFamily="34" charset="0"/>
              </a:rPr>
              <a:t>Project-Specific Emergency Action Plan</a:t>
            </a:r>
            <a:br>
              <a:rPr lang="en-US" b="1" dirty="0">
                <a:solidFill>
                  <a:srgbClr val="1D336C"/>
                </a:solidFill>
                <a:latin typeface="Calibri" panose="020F0502020204030204" pitchFamily="34" charset="0"/>
              </a:rPr>
            </a:b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Insert project / company specific info here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4545" y="1850015"/>
            <a:ext cx="34943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Exit Routes</a:t>
            </a:r>
          </a:p>
          <a:p>
            <a:pPr algn="ctr"/>
            <a:endParaRPr lang="en-US" sz="28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ctr"/>
            <a:endParaRPr lang="en-US" sz="28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Insert exit route here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03916" y="1850015"/>
            <a:ext cx="34943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Muster Point</a:t>
            </a:r>
          </a:p>
          <a:p>
            <a:pPr algn="ctr"/>
            <a:endParaRPr lang="en-US" sz="28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ctr"/>
            <a:endParaRPr lang="en-US" sz="28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Insert muster point here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83287" y="1850015"/>
            <a:ext cx="38151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Medical Information/ Local Hospital</a:t>
            </a:r>
          </a:p>
          <a:p>
            <a:pPr algn="ctr"/>
            <a:endParaRPr lang="en-US" sz="28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Insert medical info/local hospital info here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1E1F-5A9C-6144-A373-7B4FFE468B5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029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1D336C"/>
                </a:solidFill>
                <a:latin typeface="Calibri" panose="020F0502020204030204" pitchFamily="34" charset="0"/>
              </a:rPr>
              <a:t>Cell Phone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</a:rPr>
              <a:t>Cell phone use is prohibited while:</a:t>
            </a:r>
          </a:p>
          <a:p>
            <a:pPr lvl="1"/>
            <a:endParaRPr lang="en-US" b="1" dirty="0">
              <a:latin typeface="Calibri" panose="020F0502020204030204" pitchFamily="34" charset="0"/>
            </a:endParaRPr>
          </a:p>
          <a:p>
            <a:pPr lvl="1"/>
            <a:r>
              <a:rPr lang="en-US" sz="2800" dirty="0">
                <a:latin typeface="Calibri" panose="020F0502020204030204" pitchFamily="34" charset="0"/>
              </a:rPr>
              <a:t>Conducting job responsibilities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</a:rPr>
              <a:t>Operating company vehicles or machinery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</a:rPr>
              <a:t>Standing within 10 feet of moving vehicles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1E1F-5A9C-6144-A373-7B4FFE468B5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669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-126508" y="1044605"/>
            <a:ext cx="9144000" cy="1321281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</a:rPr>
              <a:t>SAFETY ORIENTATION</a:t>
            </a:r>
            <a:endParaRPr lang="en-US" sz="4800" dirty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Calibri" panose="020F0502020204030204" pitchFamily="34" charset="0"/>
              </a:rPr>
              <a:t>Section 3:</a:t>
            </a:r>
          </a:p>
          <a:p>
            <a:r>
              <a:rPr lang="en-US" sz="3600" dirty="0">
                <a:latin typeface="Calibri" panose="020F0502020204030204" pitchFamily="34" charset="0"/>
              </a:rPr>
              <a:t>General Worksite Safety</a:t>
            </a:r>
          </a:p>
        </p:txBody>
      </p:sp>
    </p:spTree>
    <p:extLst>
      <p:ext uri="{BB962C8B-B14F-4D97-AF65-F5344CB8AC3E}">
        <p14:creationId xmlns:p14="http://schemas.microsoft.com/office/powerpoint/2010/main" val="1703871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1D336C"/>
                </a:solidFill>
                <a:latin typeface="Calibri" panose="020F0502020204030204" pitchFamily="34" charset="0"/>
              </a:rPr>
              <a:t>Worksite Hazards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</a:rPr>
              <a:t>OSHA’s Fatal Four: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</a:rPr>
              <a:t>Falls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</a:rPr>
              <a:t>Electrocution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</a:rPr>
              <a:t>Caught in/between objects (trench collapse, pinch points)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</a:rPr>
              <a:t>Getting struck by an object (vehicles, falling objects)</a:t>
            </a:r>
          </a:p>
          <a:p>
            <a:r>
              <a:rPr lang="en-US" dirty="0">
                <a:latin typeface="Calibri" panose="020F0502020204030204" pitchFamily="34" charset="0"/>
              </a:rPr>
              <a:t>Do not enter restricted areas without </a:t>
            </a:r>
            <a:r>
              <a:rPr lang="en-US" dirty="0" smtClean="0">
                <a:latin typeface="Calibri" panose="020F0502020204030204" pitchFamily="34" charset="0"/>
              </a:rPr>
              <a:t>permission</a:t>
            </a:r>
            <a:endParaRPr lang="en-US" dirty="0">
              <a:latin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</a:rPr>
              <a:t>Ensure work has stopped before entering an </a:t>
            </a:r>
            <a:r>
              <a:rPr lang="en-US" sz="2800" dirty="0" smtClean="0">
                <a:latin typeface="Calibri" panose="020F0502020204030204" pitchFamily="34" charset="0"/>
              </a:rPr>
              <a:t>area.</a:t>
            </a:r>
            <a:endParaRPr lang="en-US" sz="2800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Do not work under suspended </a:t>
            </a:r>
            <a:r>
              <a:rPr lang="en-US" dirty="0" smtClean="0">
                <a:latin typeface="Calibri" panose="020F0502020204030204" pitchFamily="34" charset="0"/>
              </a:rPr>
              <a:t>loads</a:t>
            </a:r>
            <a:endParaRPr lang="en-US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1E1F-5A9C-6144-A373-7B4FFE468B5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748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1D336C"/>
                </a:solidFill>
                <a:latin typeface="Calibri" panose="020F0502020204030204" pitchFamily="34" charset="0"/>
              </a:rPr>
              <a:t>Stop Work Authority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926484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Stop Work Authority empowers employees and contract workers with the ability and obligation to stop work if conditions are deemed </a:t>
            </a:r>
            <a:r>
              <a:rPr lang="en-US" dirty="0" smtClean="0">
                <a:latin typeface="Calibri" panose="020F0502020204030204" pitchFamily="34" charset="0"/>
              </a:rPr>
              <a:t>at-risk</a:t>
            </a:r>
            <a:endParaRPr lang="en-US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If you see something that doesn’t look right, say something to authorities or your </a:t>
            </a:r>
            <a:r>
              <a:rPr lang="en-US" dirty="0" smtClean="0">
                <a:latin typeface="Calibri" panose="020F0502020204030204" pitchFamily="34" charset="0"/>
              </a:rPr>
              <a:t>supervisor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1E1F-5A9C-6144-A373-7B4FFE468B5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74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1D336C"/>
                </a:solidFill>
                <a:latin typeface="Calibri" panose="020F0502020204030204" pitchFamily="34" charset="0"/>
              </a:rPr>
              <a:t>Pre-Job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46538"/>
          </a:xfrm>
        </p:spPr>
        <p:txBody>
          <a:bodyPr>
            <a:no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Also known as: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</a:rPr>
              <a:t>Job Safety Analysis (JSA)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</a:rPr>
              <a:t>Activity Hazard Analysis (AHA)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</a:rPr>
              <a:t>Pre-Task Plan (PTP)</a:t>
            </a:r>
          </a:p>
          <a:p>
            <a:r>
              <a:rPr lang="en-US" dirty="0">
                <a:latin typeface="Calibri" panose="020F0502020204030204" pitchFamily="34" charset="0"/>
              </a:rPr>
              <a:t>A step by step analysis of a specific activity, the potential hazards associated with the activity and the tools / methods necessary to mitigate those </a:t>
            </a:r>
            <a:r>
              <a:rPr lang="en-US" dirty="0" smtClean="0">
                <a:latin typeface="Calibri" panose="020F0502020204030204" pitchFamily="34" charset="0"/>
              </a:rPr>
              <a:t>hazards</a:t>
            </a:r>
            <a:endParaRPr lang="en-US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C</a:t>
            </a:r>
            <a:r>
              <a:rPr lang="en-US" dirty="0" smtClean="0">
                <a:latin typeface="Calibri" panose="020F0502020204030204" pitchFamily="34" charset="0"/>
              </a:rPr>
              <a:t>onsider </a:t>
            </a:r>
            <a:r>
              <a:rPr lang="en-US" dirty="0">
                <a:latin typeface="Calibri" panose="020F0502020204030204" pitchFamily="34" charset="0"/>
              </a:rPr>
              <a:t>tasks that will be performed by other trades in proximity to your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1E1F-5A9C-6144-A373-7B4FFE468B5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869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1D336C"/>
                </a:solidFill>
                <a:latin typeface="Calibri" panose="020F0502020204030204" pitchFamily="34" charset="0"/>
              </a:rPr>
              <a:t>Globally Harmonized System (GHS)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Ensures information about chemicals, including information and ingredients, can be </a:t>
            </a:r>
            <a:r>
              <a:rPr lang="en-US" dirty="0" smtClean="0">
                <a:latin typeface="Calibri" panose="020F0502020204030204" pitchFamily="34" charset="0"/>
              </a:rPr>
              <a:t>universally communicated</a:t>
            </a:r>
            <a:endParaRPr lang="en-US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Formally known as the Hazard Communication Standard (HCS) or </a:t>
            </a:r>
            <a:r>
              <a:rPr lang="en-US" dirty="0" err="1" smtClean="0">
                <a:latin typeface="Calibri" panose="020F0502020204030204" pitchFamily="34" charset="0"/>
              </a:rPr>
              <a:t>Haz</a:t>
            </a:r>
            <a:r>
              <a:rPr lang="en-US" dirty="0" smtClean="0">
                <a:latin typeface="Calibri" panose="020F0502020204030204" pitchFamily="34" charset="0"/>
              </a:rPr>
              <a:t>-Com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1E1F-5A9C-6144-A373-7B4FFE468B5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600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1D336C"/>
                </a:solidFill>
                <a:latin typeface="Calibri" panose="020F0502020204030204" pitchFamily="34" charset="0"/>
              </a:rPr>
              <a:t>Safety Data Sheets (SDS)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Provides all information necessary to safely handle a particular chemical</a:t>
            </a:r>
          </a:p>
          <a:p>
            <a:r>
              <a:rPr lang="en-US" dirty="0">
                <a:latin typeface="Calibri" panose="020F0502020204030204" pitchFamily="34" charset="0"/>
              </a:rPr>
              <a:t>Must be readily accessible to any employee using a hazardous chemical</a:t>
            </a:r>
          </a:p>
          <a:p>
            <a:r>
              <a:rPr lang="en-US" dirty="0">
                <a:latin typeface="Calibri" panose="020F0502020204030204" pitchFamily="34" charset="0"/>
              </a:rPr>
              <a:t>Any chemical identified with a label that states “Danger, </a:t>
            </a:r>
            <a:r>
              <a:rPr lang="en-US" dirty="0" smtClean="0">
                <a:latin typeface="Calibri" panose="020F0502020204030204" pitchFamily="34" charset="0"/>
              </a:rPr>
              <a:t>Caution, </a:t>
            </a:r>
            <a:r>
              <a:rPr lang="en-US" dirty="0">
                <a:latin typeface="Calibri" panose="020F0502020204030204" pitchFamily="34" charset="0"/>
              </a:rPr>
              <a:t>or Warning” must have a SDS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1E1F-5A9C-6144-A373-7B4FFE468B5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4576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1D336C"/>
                </a:solidFill>
                <a:latin typeface="Calibri" panose="020F0502020204030204" pitchFamily="34" charset="0"/>
              </a:rPr>
              <a:t>Safety Data Sheets (SDS)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</a:rPr>
              <a:t>Most useful sections to know:</a:t>
            </a:r>
          </a:p>
          <a:p>
            <a:r>
              <a:rPr lang="en-US" dirty="0">
                <a:latin typeface="Calibri" panose="020F0502020204030204" pitchFamily="34" charset="0"/>
              </a:rPr>
              <a:t>Section 1: Identification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Chemical name, emergency contact info, recommended use, etc.</a:t>
            </a:r>
          </a:p>
          <a:p>
            <a:r>
              <a:rPr lang="en-US" dirty="0">
                <a:latin typeface="Calibri" panose="020F0502020204030204" pitchFamily="34" charset="0"/>
              </a:rPr>
              <a:t>Section 2: Hazard(s) Identification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All hazards regarding the chemical; required label elements</a:t>
            </a:r>
          </a:p>
          <a:p>
            <a:r>
              <a:rPr lang="en-US" dirty="0">
                <a:latin typeface="Calibri" panose="020F0502020204030204" pitchFamily="34" charset="0"/>
              </a:rPr>
              <a:t>Section 4: First Aid Measures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Important symptoms/effects, acute, delayed; required treatment</a:t>
            </a:r>
          </a:p>
          <a:p>
            <a:r>
              <a:rPr lang="en-US" dirty="0">
                <a:latin typeface="Calibri" panose="020F0502020204030204" pitchFamily="34" charset="0"/>
              </a:rPr>
              <a:t>Section 5: Fire-Fighting Measures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Suitable extinguishing techniques, equipment, chemical hazards from fire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1E1F-5A9C-6144-A373-7B4FFE468B5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388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9735" y="4466055"/>
            <a:ext cx="6852265" cy="1655762"/>
          </a:xfrm>
        </p:spPr>
        <p:txBody>
          <a:bodyPr>
            <a:normAutofit/>
          </a:bodyPr>
          <a:lstStyle/>
          <a:p>
            <a:r>
              <a:rPr lang="en-US" sz="3600" b="0" dirty="0">
                <a:solidFill>
                  <a:schemeClr val="bg1"/>
                </a:solidFill>
                <a:latin typeface="Calibri" panose="020F0502020204030204" pitchFamily="34" charset="0"/>
              </a:rPr>
              <a:t>Section 1:</a:t>
            </a:r>
          </a:p>
          <a:p>
            <a:pPr algn="r"/>
            <a:r>
              <a:rPr lang="en-US" sz="3600" b="0" dirty="0">
                <a:solidFill>
                  <a:schemeClr val="bg1"/>
                </a:solidFill>
                <a:latin typeface="Calibri" panose="020F0502020204030204" pitchFamily="34" charset="0"/>
              </a:rPr>
              <a:t>Safety Leadership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-17919" y="1149919"/>
            <a:ext cx="9144000" cy="1163782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</a:rPr>
              <a:t>SAFETY ORIENTATION</a:t>
            </a:r>
          </a:p>
        </p:txBody>
      </p:sp>
    </p:spTree>
    <p:extLst>
      <p:ext uri="{BB962C8B-B14F-4D97-AF65-F5344CB8AC3E}">
        <p14:creationId xmlns:p14="http://schemas.microsoft.com/office/powerpoint/2010/main" val="379232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CBC7E6-8A28-40BE-A802-3BC26B6E4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Safety Data Sheets (SDS)</a:t>
            </a:r>
            <a:endParaRPr lang="en-US" b="1" dirty="0">
              <a:solidFill>
                <a:srgbClr val="1D336C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1B31AF-A65E-4D99-8E38-57E57E67A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Section 6: Accidental Release Measures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Emergency procedures; protective equipment; proper methods of containment and cleanup</a:t>
            </a:r>
          </a:p>
          <a:p>
            <a:r>
              <a:rPr lang="en-US" dirty="0">
                <a:latin typeface="Calibri" panose="020F0502020204030204" pitchFamily="34" charset="0"/>
              </a:rPr>
              <a:t>Section 7:Handling and Storage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Precautions for safe handling and storage, including incompatibilities</a:t>
            </a:r>
          </a:p>
          <a:p>
            <a:r>
              <a:rPr lang="en-US" dirty="0">
                <a:latin typeface="Calibri" panose="020F0502020204030204" pitchFamily="34" charset="0"/>
              </a:rPr>
              <a:t>Section 8: Exposure Controls/Personal Protection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OSHA’s Permissible Exposure Limits (PELs), ACGIH Threshold Limit Values (TLVs), and any other exposure limit used or recommended by the chemical manufacturer along with personal protective equipment (PPE) requirements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1E1F-5A9C-6144-A373-7B4FFE468B5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365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1D336C"/>
                </a:solidFill>
                <a:latin typeface="Calibri" panose="020F0502020204030204" pitchFamily="34" charset="0"/>
              </a:rPr>
              <a:t>Housekeeping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Keep your work area clean at all times </a:t>
            </a:r>
          </a:p>
          <a:p>
            <a:r>
              <a:rPr lang="en-US" dirty="0">
                <a:latin typeface="Calibri" panose="020F0502020204030204" pitchFamily="34" charset="0"/>
              </a:rPr>
              <a:t>Place cords and hoses overhead to prevent tripping hazards</a:t>
            </a:r>
          </a:p>
          <a:p>
            <a:r>
              <a:rPr lang="en-US" dirty="0">
                <a:latin typeface="Calibri" panose="020F0502020204030204" pitchFamily="34" charset="0"/>
              </a:rPr>
              <a:t>Dispose of trash in the proper containers</a:t>
            </a:r>
          </a:p>
          <a:p>
            <a:r>
              <a:rPr lang="en-US" dirty="0">
                <a:latin typeface="Calibri" panose="020F0502020204030204" pitchFamily="34" charset="0"/>
              </a:rPr>
              <a:t>Bend or back out nails in scrap lumber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1E1F-5A9C-6144-A373-7B4FFE468B5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2555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-71102" y="1044605"/>
            <a:ext cx="9144000" cy="1321281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</a:rPr>
              <a:t>SAFETY ORIENTATION</a:t>
            </a:r>
            <a:endParaRPr lang="en-US" sz="4800" dirty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68716" y="4443663"/>
            <a:ext cx="5823284" cy="1459831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Calibri" panose="020F0502020204030204" pitchFamily="34" charset="0"/>
              </a:rPr>
              <a:t>Section 4:</a:t>
            </a:r>
          </a:p>
          <a:p>
            <a:r>
              <a:rPr lang="en-US" dirty="0">
                <a:latin typeface="Calibri" panose="020F0502020204030204" pitchFamily="34" charset="0"/>
              </a:rPr>
              <a:t>Occupational Health</a:t>
            </a:r>
          </a:p>
          <a:p>
            <a:r>
              <a:rPr lang="en-US" dirty="0">
                <a:latin typeface="Calibri" panose="020F0502020204030204" pitchFamily="34" charset="0"/>
              </a:rPr>
              <a:t>and Wellness</a:t>
            </a:r>
          </a:p>
        </p:txBody>
      </p:sp>
    </p:spTree>
    <p:extLst>
      <p:ext uri="{BB962C8B-B14F-4D97-AF65-F5344CB8AC3E}">
        <p14:creationId xmlns:p14="http://schemas.microsoft.com/office/powerpoint/2010/main" val="12709241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1D336C"/>
                </a:solidFill>
                <a:latin typeface="Calibri" panose="020F0502020204030204" pitchFamily="34" charset="0"/>
              </a:rPr>
              <a:t>Silica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6071"/>
            <a:ext cx="10515600" cy="4670892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Employers must replace crystalline silica materials with safer </a:t>
            </a:r>
            <a:r>
              <a:rPr lang="en-US" dirty="0" smtClean="0">
                <a:latin typeface="Calibri" panose="020F0502020204030204" pitchFamily="34" charset="0"/>
              </a:rPr>
              <a:t>substitutes </a:t>
            </a:r>
            <a:r>
              <a:rPr lang="en-US" dirty="0">
                <a:latin typeface="Calibri" panose="020F0502020204030204" pitchFamily="34" charset="0"/>
              </a:rPr>
              <a:t>whenever possible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When feasible, e</a:t>
            </a:r>
            <a:r>
              <a:rPr lang="en-US" dirty="0" smtClean="0">
                <a:latin typeface="Calibri" panose="020F0502020204030204" pitchFamily="34" charset="0"/>
              </a:rPr>
              <a:t>mployers </a:t>
            </a:r>
            <a:r>
              <a:rPr lang="en-US" dirty="0">
                <a:latin typeface="Calibri" panose="020F0502020204030204" pitchFamily="34" charset="0"/>
              </a:rPr>
              <a:t>must use engineering or administrative </a:t>
            </a:r>
            <a:r>
              <a:rPr lang="en-US" dirty="0" smtClean="0">
                <a:latin typeface="Calibri" panose="020F0502020204030204" pitchFamily="34" charset="0"/>
              </a:rPr>
              <a:t>controls such </a:t>
            </a:r>
            <a:r>
              <a:rPr lang="en-US" dirty="0">
                <a:latin typeface="Calibri" panose="020F0502020204030204" pitchFamily="34" charset="0"/>
              </a:rPr>
              <a:t>as local exhaust </a:t>
            </a:r>
            <a:r>
              <a:rPr lang="en-US" dirty="0" smtClean="0">
                <a:latin typeface="Calibri" panose="020F0502020204030204" pitchFamily="34" charset="0"/>
              </a:rPr>
              <a:t>ventilation </a:t>
            </a:r>
            <a:r>
              <a:rPr lang="en-US" dirty="0">
                <a:latin typeface="Calibri" panose="020F0502020204030204" pitchFamily="34" charset="0"/>
              </a:rPr>
              <a:t>and blasting cabinets to reduce exposures below the PEL</a:t>
            </a:r>
          </a:p>
          <a:p>
            <a:r>
              <a:rPr lang="en-US" dirty="0">
                <a:latin typeface="Calibri" panose="020F0502020204030204" pitchFamily="34" charset="0"/>
              </a:rPr>
              <a:t>Use protective equipment or other protective measures if engineering controls are not adequate</a:t>
            </a:r>
          </a:p>
          <a:p>
            <a:r>
              <a:rPr lang="en-US" dirty="0">
                <a:latin typeface="Calibri" panose="020F0502020204030204" pitchFamily="34" charset="0"/>
              </a:rPr>
              <a:t>Use all available work practices to control dust exposures, such as water sprays and integrated water delivery systems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1E1F-5A9C-6144-A373-7B4FFE468B5E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4609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DD1438-5761-4978-A5D1-CCC6B5571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Silica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1A8801-2746-4A59-ACF7-E1F7A0F6C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Participate in training, exposure monitoring, </a:t>
            </a:r>
            <a:r>
              <a:rPr lang="en-US" dirty="0" smtClean="0">
                <a:latin typeface="Calibri" panose="020F0502020204030204" pitchFamily="34" charset="0"/>
              </a:rPr>
              <a:t>health screening, </a:t>
            </a:r>
            <a:r>
              <a:rPr lang="en-US" dirty="0">
                <a:latin typeface="Calibri" panose="020F0502020204030204" pitchFamily="34" charset="0"/>
              </a:rPr>
              <a:t>and surveillance programs to monitor any adverse health effects caused by crystalline silica </a:t>
            </a:r>
            <a:r>
              <a:rPr lang="en-US" dirty="0" smtClean="0">
                <a:latin typeface="Calibri" panose="020F0502020204030204" pitchFamily="34" charset="0"/>
              </a:rPr>
              <a:t>exposures</a:t>
            </a:r>
            <a:endParaRPr lang="en-US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Be aware of the operations and job tasks </a:t>
            </a:r>
            <a:r>
              <a:rPr lang="en-US" dirty="0" smtClean="0">
                <a:latin typeface="Calibri" panose="020F0502020204030204" pitchFamily="34" charset="0"/>
              </a:rPr>
              <a:t>that create crystalline </a:t>
            </a:r>
            <a:r>
              <a:rPr lang="en-US" dirty="0">
                <a:latin typeface="Calibri" panose="020F0502020204030204" pitchFamily="34" charset="0"/>
              </a:rPr>
              <a:t>silica exposures in your workplace environment and know how to protect </a:t>
            </a:r>
            <a:r>
              <a:rPr lang="en-US" dirty="0" smtClean="0">
                <a:latin typeface="Calibri" panose="020F0502020204030204" pitchFamily="34" charset="0"/>
              </a:rPr>
              <a:t>yourself</a:t>
            </a:r>
            <a:endParaRPr lang="en-US" dirty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Be </a:t>
            </a:r>
            <a:r>
              <a:rPr lang="en-US" dirty="0">
                <a:latin typeface="Calibri" panose="020F0502020204030204" pitchFamily="34" charset="0"/>
              </a:rPr>
              <a:t>aware of the health hazards related to exposures to crystalline </a:t>
            </a:r>
            <a:r>
              <a:rPr lang="en-US" dirty="0" smtClean="0">
                <a:latin typeface="Calibri" panose="020F0502020204030204" pitchFamily="34" charset="0"/>
              </a:rPr>
              <a:t>silica</a:t>
            </a:r>
            <a:endParaRPr lang="en-US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Be aware that smoking adds to the lung damage caused by silica </a:t>
            </a:r>
            <a:r>
              <a:rPr lang="en-US" dirty="0" smtClean="0">
                <a:latin typeface="Calibri" panose="020F0502020204030204" pitchFamily="34" charset="0"/>
              </a:rPr>
              <a:t>exposures</a:t>
            </a:r>
            <a:endParaRPr lang="en-US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5D64663-404E-42A9-A325-75681FB8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1E1F-5A9C-6144-A373-7B4FFE468B5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5903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ABE7FD-B796-4BA7-BF8E-4BD6BA265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Silica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93B6AE-9A7D-4BE4-BE35-29B53C39E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Calibri" panose="020F0502020204030204" pitchFamily="34" charset="0"/>
              </a:rPr>
              <a:t>Do not eat, drink, smoke, or apply cosmetics in areas where crystalline silica dust is </a:t>
            </a:r>
            <a:r>
              <a:rPr lang="en-US" dirty="0" smtClean="0">
                <a:latin typeface="Calibri" panose="020F0502020204030204" pitchFamily="34" charset="0"/>
              </a:rPr>
              <a:t>present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Wash </a:t>
            </a:r>
            <a:r>
              <a:rPr lang="en-US" dirty="0">
                <a:latin typeface="Calibri" panose="020F0502020204030204" pitchFamily="34" charset="0"/>
              </a:rPr>
              <a:t>your hands and face outside of dusty areas before performing any of these </a:t>
            </a:r>
            <a:r>
              <a:rPr lang="en-US" dirty="0" smtClean="0">
                <a:latin typeface="Calibri" panose="020F0502020204030204" pitchFamily="34" charset="0"/>
              </a:rPr>
              <a:t>activities</a:t>
            </a:r>
            <a:endParaRPr lang="en-US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Wear only a N95 NIOSH certified </a:t>
            </a:r>
            <a:r>
              <a:rPr lang="en-US" dirty="0" smtClean="0">
                <a:latin typeface="Calibri" panose="020F0502020204030204" pitchFamily="34" charset="0"/>
              </a:rPr>
              <a:t>respirator </a:t>
            </a:r>
            <a:r>
              <a:rPr lang="en-US" dirty="0">
                <a:latin typeface="Calibri" panose="020F0502020204030204" pitchFamily="34" charset="0"/>
              </a:rPr>
              <a:t>if respirator protection is </a:t>
            </a:r>
            <a:r>
              <a:rPr lang="en-US" dirty="0" smtClean="0">
                <a:latin typeface="Calibri" panose="020F0502020204030204" pitchFamily="34" charset="0"/>
              </a:rPr>
              <a:t>required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Do </a:t>
            </a:r>
            <a:r>
              <a:rPr lang="en-US" dirty="0">
                <a:latin typeface="Calibri" panose="020F0502020204030204" pitchFamily="34" charset="0"/>
              </a:rPr>
              <a:t>not alter the </a:t>
            </a:r>
            <a:r>
              <a:rPr lang="en-US" dirty="0" smtClean="0">
                <a:latin typeface="Calibri" panose="020F0502020204030204" pitchFamily="34" charset="0"/>
              </a:rPr>
              <a:t>respirator</a:t>
            </a:r>
          </a:p>
          <a:p>
            <a:pPr lvl="2"/>
            <a:r>
              <a:rPr lang="en-US" dirty="0" smtClean="0">
                <a:latin typeface="Calibri" panose="020F0502020204030204" pitchFamily="34" charset="0"/>
              </a:rPr>
              <a:t>Do </a:t>
            </a:r>
            <a:r>
              <a:rPr lang="en-US" dirty="0">
                <a:latin typeface="Calibri" panose="020F0502020204030204" pitchFamily="34" charset="0"/>
              </a:rPr>
              <a:t>not wear a tight-fitting respirator with a beard or mustache that prevents a good seal between the respirator and the </a:t>
            </a:r>
            <a:r>
              <a:rPr lang="en-US" dirty="0" smtClean="0">
                <a:latin typeface="Calibri" panose="020F0502020204030204" pitchFamily="34" charset="0"/>
              </a:rPr>
              <a:t>face</a:t>
            </a:r>
            <a:endParaRPr lang="en-US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Wear disposable or washable work clothes and shower if facilities are </a:t>
            </a:r>
            <a:r>
              <a:rPr lang="en-US" dirty="0" smtClean="0">
                <a:latin typeface="Calibri" panose="020F0502020204030204" pitchFamily="34" charset="0"/>
              </a:rPr>
              <a:t>available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Vacuum </a:t>
            </a:r>
            <a:r>
              <a:rPr lang="en-US" dirty="0">
                <a:latin typeface="Calibri" panose="020F0502020204030204" pitchFamily="34" charset="0"/>
              </a:rPr>
              <a:t>the dust from your clothes or change into clean clothing before leaving the work site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B34F49C-9536-471A-8ADD-F7DD5BBA5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1E1F-5A9C-6144-A373-7B4FFE468B5E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639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1D336C"/>
                </a:solidFill>
                <a:latin typeface="Calibri" panose="020F0502020204030204" pitchFamily="34" charset="0"/>
              </a:rPr>
              <a:t>Blood Borne Pathogens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If it is reasonably anticipated employees will be exposed to blood or other potentially infectious materials while using first-aid supplies, employers should provide personal protective equipment (PPE) including, but not limited </a:t>
            </a:r>
            <a:r>
              <a:rPr lang="en-US" dirty="0" smtClean="0">
                <a:latin typeface="Calibri" panose="020F0502020204030204" pitchFamily="34" charset="0"/>
              </a:rPr>
              <a:t>to: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G</a:t>
            </a:r>
            <a:r>
              <a:rPr lang="en-US" dirty="0" smtClean="0">
                <a:latin typeface="Calibri" panose="020F0502020204030204" pitchFamily="34" charset="0"/>
              </a:rPr>
              <a:t>loves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G</a:t>
            </a:r>
            <a:r>
              <a:rPr lang="en-US" dirty="0" smtClean="0">
                <a:latin typeface="Calibri" panose="020F0502020204030204" pitchFamily="34" charset="0"/>
              </a:rPr>
              <a:t>owns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F</a:t>
            </a:r>
            <a:r>
              <a:rPr lang="en-US" dirty="0" smtClean="0">
                <a:latin typeface="Calibri" panose="020F0502020204030204" pitchFamily="34" charset="0"/>
              </a:rPr>
              <a:t>ace shields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M</a:t>
            </a:r>
            <a:r>
              <a:rPr lang="en-US" dirty="0" smtClean="0">
                <a:latin typeface="Calibri" panose="020F0502020204030204" pitchFamily="34" charset="0"/>
              </a:rPr>
              <a:t>asks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E</a:t>
            </a:r>
            <a:r>
              <a:rPr lang="en-US" dirty="0" smtClean="0">
                <a:latin typeface="Calibri" panose="020F0502020204030204" pitchFamily="34" charset="0"/>
              </a:rPr>
              <a:t>ye </a:t>
            </a:r>
            <a:r>
              <a:rPr lang="en-US" dirty="0">
                <a:latin typeface="Calibri" panose="020F0502020204030204" pitchFamily="34" charset="0"/>
              </a:rPr>
              <a:t>protection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1E1F-5A9C-6144-A373-7B4FFE468B5E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1370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1D336C"/>
                </a:solidFill>
                <a:latin typeface="Calibri" panose="020F0502020204030204" pitchFamily="34" charset="0"/>
              </a:rPr>
              <a:t>Injury Reporting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855036" cy="4351338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Report all work related injuries to your supervisor immediately</a:t>
            </a:r>
          </a:p>
          <a:p>
            <a:r>
              <a:rPr lang="en-US" dirty="0">
                <a:latin typeface="Calibri" panose="020F0502020204030204" pitchFamily="34" charset="0"/>
              </a:rPr>
              <a:t>Injury types include, but are not limited to: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Minor cuts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Scrapes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Scratches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Burns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Other treatments that require minimal training or technology to administer</a:t>
            </a:r>
          </a:p>
          <a:p>
            <a:r>
              <a:rPr lang="en-US" dirty="0">
                <a:latin typeface="Calibri" panose="020F0502020204030204" pitchFamily="34" charset="0"/>
              </a:rPr>
              <a:t>Know the location of first aid supplies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1E1F-5A9C-6144-A373-7B4FFE468B5E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3443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-112653" y="1044605"/>
            <a:ext cx="9144000" cy="1321281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</a:rPr>
              <a:t>SAFETY ORIENTATION</a:t>
            </a:r>
            <a:endParaRPr lang="en-US" sz="4800" dirty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68716" y="4443663"/>
            <a:ext cx="5823284" cy="1459831"/>
          </a:xfrm>
        </p:spPr>
        <p:txBody>
          <a:bodyPr>
            <a:normAutofit fontScale="92500"/>
          </a:bodyPr>
          <a:lstStyle/>
          <a:p>
            <a:r>
              <a:rPr lang="en-US" dirty="0">
                <a:latin typeface="Calibri" panose="020F0502020204030204" pitchFamily="34" charset="0"/>
              </a:rPr>
              <a:t>Section 5:</a:t>
            </a:r>
          </a:p>
          <a:p>
            <a:r>
              <a:rPr lang="en-US" dirty="0">
                <a:latin typeface="Calibri" panose="020F0502020204030204" pitchFamily="34" charset="0"/>
              </a:rPr>
              <a:t>Personal Protective Equipment</a:t>
            </a:r>
          </a:p>
        </p:txBody>
      </p:sp>
    </p:spTree>
    <p:extLst>
      <p:ext uri="{BB962C8B-B14F-4D97-AF65-F5344CB8AC3E}">
        <p14:creationId xmlns:p14="http://schemas.microsoft.com/office/powerpoint/2010/main" val="17283065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1D336C"/>
                </a:solidFill>
                <a:latin typeface="Calibri" panose="020F0502020204030204" pitchFamily="34" charset="0"/>
              </a:rPr>
              <a:t>Head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Calibri" panose="020F0502020204030204" pitchFamily="34" charset="0"/>
              </a:rPr>
              <a:t>Wear hard hats where there is a potential for: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Objects falling from above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Bumps to the head from fixed objects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Accidental head contact with electrical hazards</a:t>
            </a:r>
          </a:p>
          <a:p>
            <a:r>
              <a:rPr lang="en-US" dirty="0">
                <a:latin typeface="Calibri" panose="020F0502020204030204" pitchFamily="34" charset="0"/>
              </a:rPr>
              <a:t>Routinely inspect hard hats for: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Dents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Cracks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Deterioration</a:t>
            </a:r>
          </a:p>
          <a:p>
            <a:r>
              <a:rPr lang="en-US" dirty="0">
                <a:latin typeface="Calibri" panose="020F0502020204030204" pitchFamily="34" charset="0"/>
              </a:rPr>
              <a:t>Replace after a heavy blow or electrical shock</a:t>
            </a:r>
          </a:p>
          <a:p>
            <a:r>
              <a:rPr lang="en-US" dirty="0">
                <a:latin typeface="Calibri" panose="020F0502020204030204" pitchFamily="34" charset="0"/>
              </a:rPr>
              <a:t>Maintain in good condition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1E1F-5A9C-6144-A373-7B4FFE468B5E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36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1D336C"/>
                </a:solidFill>
                <a:latin typeface="Calibri" panose="020F0502020204030204" pitchFamily="34" charset="0"/>
              </a:rPr>
              <a:t>Uncompromising Safety Leaders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Have courage</a:t>
            </a:r>
          </a:p>
          <a:p>
            <a:r>
              <a:rPr lang="en-US" dirty="0">
                <a:latin typeface="Calibri" panose="020F0502020204030204" pitchFamily="34" charset="0"/>
              </a:rPr>
              <a:t>Are comfortable being out in front while everyone else is behind them</a:t>
            </a:r>
          </a:p>
          <a:p>
            <a:r>
              <a:rPr lang="en-US" dirty="0">
                <a:latin typeface="Calibri" panose="020F0502020204030204" pitchFamily="34" charset="0"/>
              </a:rPr>
              <a:t>Take a stand when no one else will</a:t>
            </a:r>
          </a:p>
          <a:p>
            <a:r>
              <a:rPr lang="en-US" dirty="0">
                <a:latin typeface="Calibri" panose="020F0502020204030204" pitchFamily="34" charset="0"/>
              </a:rPr>
              <a:t>Get their energy from transforming and challenging the status quo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1E1F-5A9C-6144-A373-7B4FFE468B5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29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1D336C"/>
                </a:solidFill>
                <a:latin typeface="Calibri" panose="020F0502020204030204" pitchFamily="34" charset="0"/>
              </a:rPr>
              <a:t>Eye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Must be worn onsite at all times</a:t>
            </a:r>
          </a:p>
          <a:p>
            <a:r>
              <a:rPr lang="en-US" dirty="0">
                <a:latin typeface="Calibri" panose="020F0502020204030204" pitchFamily="34" charset="0"/>
              </a:rPr>
              <a:t>Prescription glasses, with side shields, must meet minimum ANSI requirements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1E1F-5A9C-6144-A373-7B4FFE468B5E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6250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1D336C"/>
                </a:solidFill>
                <a:latin typeface="Calibri" panose="020F0502020204030204" pitchFamily="34" charset="0"/>
              </a:rPr>
              <a:t>Hearing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OSHA recommends that workplace noise levels be kept below 90 dBA as an 8-hour time-weighted average</a:t>
            </a:r>
          </a:p>
          <a:p>
            <a:r>
              <a:rPr lang="en-US" dirty="0">
                <a:latin typeface="Calibri" panose="020F0502020204030204" pitchFamily="34" charset="0"/>
              </a:rPr>
              <a:t>As the noise level increases, it damages your hearing more quickly</a:t>
            </a:r>
          </a:p>
          <a:p>
            <a:r>
              <a:rPr lang="en-US" dirty="0">
                <a:latin typeface="Calibri" panose="020F0502020204030204" pitchFamily="34" charset="0"/>
              </a:rPr>
              <a:t>If a sound level meter is not available use the 2-to-3 foot rule: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</a:rPr>
              <a:t>Stand about an arm’s length away from your coworker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</a:rPr>
              <a:t>If you have to raise your voice to be heard 2-3 feet away, assume the sound level is at or above 90 dBA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1E1F-5A9C-6144-A373-7B4FFE468B5E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6672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807" y="365125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1D336C"/>
                </a:solidFill>
                <a:latin typeface="Calibri" panose="020F0502020204030204" pitchFamily="34" charset="0"/>
              </a:rPr>
              <a:t>Foot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Composite toe footwear is recommended</a:t>
            </a:r>
          </a:p>
          <a:p>
            <a:r>
              <a:rPr lang="en-US" dirty="0">
                <a:latin typeface="Calibri" panose="020F0502020204030204" pitchFamily="34" charset="0"/>
              </a:rPr>
              <a:t>A minimum 6” boot is highly recommended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1E1F-5A9C-6144-A373-7B4FFE468B5E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0006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1D336C"/>
                </a:solidFill>
                <a:latin typeface="Calibri" panose="020F0502020204030204" pitchFamily="34" charset="0"/>
              </a:rPr>
              <a:t>Hand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Insert your company hand protection policy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1E1F-5A9C-6144-A373-7B4FFE468B5E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096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1D336C"/>
                </a:solidFill>
                <a:latin typeface="Calibri" panose="020F0502020204030204" pitchFamily="34" charset="0"/>
              </a:rPr>
              <a:t>Respiratory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Employers must develop and implement a written respiratory protection program with required work specific procedures</a:t>
            </a:r>
          </a:p>
          <a:p>
            <a:r>
              <a:rPr lang="en-US" dirty="0">
                <a:latin typeface="Calibri" panose="020F0502020204030204" pitchFamily="34" charset="0"/>
              </a:rPr>
              <a:t>Employers must use NIOSH-certified respirators</a:t>
            </a:r>
          </a:p>
          <a:p>
            <a:r>
              <a:rPr lang="en-US" dirty="0">
                <a:latin typeface="Calibri" panose="020F0502020204030204" pitchFamily="34" charset="0"/>
              </a:rPr>
              <a:t>Employees must be medically approved and trained before they are assigned a task requiring respirator use</a:t>
            </a:r>
          </a:p>
          <a:p>
            <a:r>
              <a:rPr lang="en-US" dirty="0">
                <a:latin typeface="Calibri" panose="020F0502020204030204" pitchFamily="34" charset="0"/>
              </a:rPr>
              <a:t>Employees must be fit tested if using a negative or positive pressure  tight-fitting facepiece</a:t>
            </a: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1E1F-5A9C-6144-A373-7B4FFE468B5E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4155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1D336C"/>
                </a:solidFill>
                <a:latin typeface="Calibri" panose="020F0502020204030204" pitchFamily="34" charset="0"/>
              </a:rPr>
              <a:t>High Visibility Clothing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At a minimum, a class II reflective vest should be worn while working onsite</a:t>
            </a:r>
          </a:p>
          <a:p>
            <a:r>
              <a:rPr lang="en-US" dirty="0">
                <a:latin typeface="Calibri" panose="020F0502020204030204" pitchFamily="34" charset="0"/>
              </a:rPr>
              <a:t>High visibility clothing may be worn in lieu of the vest</a:t>
            </a:r>
          </a:p>
          <a:p>
            <a:pPr lvl="1"/>
            <a:endParaRPr lang="en-US" sz="2800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1E1F-5A9C-6144-A373-7B4FFE468B5E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8911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-112656" y="1044605"/>
            <a:ext cx="9144000" cy="1321281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</a:rPr>
              <a:t>SAFETY ORIENTATION</a:t>
            </a:r>
            <a:endParaRPr lang="en-US" sz="4800" dirty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68716" y="4443663"/>
            <a:ext cx="5823284" cy="1459831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Calibri" panose="020F0502020204030204" pitchFamily="34" charset="0"/>
              </a:rPr>
              <a:t>Section 6:</a:t>
            </a:r>
          </a:p>
          <a:p>
            <a:r>
              <a:rPr lang="en-US" dirty="0">
                <a:latin typeface="Calibri" panose="020F0502020204030204" pitchFamily="34" charset="0"/>
              </a:rPr>
              <a:t>Fall Protection/</a:t>
            </a:r>
          </a:p>
          <a:p>
            <a:r>
              <a:rPr lang="en-US" dirty="0">
                <a:latin typeface="Calibri" panose="020F0502020204030204" pitchFamily="34" charset="0"/>
              </a:rPr>
              <a:t>Working at Heights</a:t>
            </a:r>
          </a:p>
        </p:txBody>
      </p:sp>
    </p:spTree>
    <p:extLst>
      <p:ext uri="{BB962C8B-B14F-4D97-AF65-F5344CB8AC3E}">
        <p14:creationId xmlns:p14="http://schemas.microsoft.com/office/powerpoint/2010/main" val="3413826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1D336C"/>
                </a:solidFill>
                <a:latin typeface="Calibri" panose="020F0502020204030204" pitchFamily="34" charset="0"/>
              </a:rPr>
              <a:t>Fall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952018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</a:rPr>
              <a:t>Falls are the #1 cause of injury and death on construction sites</a:t>
            </a:r>
          </a:p>
          <a:p>
            <a:pPr marL="0" indent="0">
              <a:buNone/>
            </a:pPr>
            <a:endParaRPr lang="en-US" b="1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All employees exposed to a fall &gt; 6’, must be </a:t>
            </a:r>
            <a:r>
              <a:rPr lang="en-US" b="1" dirty="0">
                <a:latin typeface="Calibri" panose="020F0502020204030204" pitchFamily="34" charset="0"/>
              </a:rPr>
              <a:t>effectively tied off</a:t>
            </a:r>
          </a:p>
          <a:p>
            <a:r>
              <a:rPr lang="en-US" sz="2800" b="1" dirty="0">
                <a:latin typeface="Calibri" panose="020F0502020204030204" pitchFamily="34" charset="0"/>
              </a:rPr>
              <a:t>That means the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sz="2800" b="1" dirty="0">
                <a:latin typeface="Calibri" panose="020F0502020204030204" pitchFamily="34" charset="0"/>
              </a:rPr>
              <a:t>fall distance </a:t>
            </a:r>
            <a:r>
              <a:rPr lang="en-US" b="1" dirty="0">
                <a:latin typeface="Calibri" panose="020F0502020204030204" pitchFamily="34" charset="0"/>
              </a:rPr>
              <a:t>and </a:t>
            </a:r>
            <a:r>
              <a:rPr lang="en-US" sz="2800" b="1" dirty="0">
                <a:latin typeface="Calibri" panose="020F0502020204030204" pitchFamily="34" charset="0"/>
              </a:rPr>
              <a:t>anchor point have been calculated / approved by a competent person and is deemed adequate</a:t>
            </a:r>
          </a:p>
          <a:p>
            <a:r>
              <a:rPr lang="en-US" dirty="0">
                <a:latin typeface="Calibri" panose="020F0502020204030204" pitchFamily="34" charset="0"/>
              </a:rPr>
              <a:t>Harness and lanyards must be inspected daily</a:t>
            </a:r>
          </a:p>
          <a:p>
            <a:r>
              <a:rPr lang="en-US" dirty="0">
                <a:latin typeface="Calibri" panose="020F0502020204030204" pitchFamily="34" charset="0"/>
              </a:rPr>
              <a:t>Remove from service if defects are found</a:t>
            </a: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1E1F-5A9C-6144-A373-7B4FFE468B5E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51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1D336C"/>
                </a:solidFill>
                <a:latin typeface="Calibri" panose="020F0502020204030204" pitchFamily="34" charset="0"/>
              </a:rPr>
              <a:t>Aerial Lifts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</a:rPr>
              <a:t>Articulating boom lifts</a:t>
            </a:r>
          </a:p>
          <a:p>
            <a:r>
              <a:rPr lang="en-US" dirty="0">
                <a:latin typeface="Calibri" panose="020F0502020204030204" pitchFamily="34" charset="0"/>
              </a:rPr>
              <a:t>Must be tied off while inside the basket, even if boom is not extended</a:t>
            </a:r>
          </a:p>
          <a:p>
            <a:r>
              <a:rPr lang="en-US" dirty="0">
                <a:latin typeface="Calibri" panose="020F0502020204030204" pitchFamily="34" charset="0"/>
              </a:rPr>
              <a:t>Must be trained on the specific model that you are operating</a:t>
            </a:r>
          </a:p>
          <a:p>
            <a:r>
              <a:rPr lang="en-US" dirty="0">
                <a:latin typeface="Calibri" panose="020F0502020204030204" pitchFamily="34" charset="0"/>
              </a:rPr>
              <a:t>Operators must remain in the lift basket at all times (feet on the floor, not railing</a:t>
            </a:r>
            <a:r>
              <a:rPr lang="en-US" dirty="0" smtClean="0">
                <a:latin typeface="Calibri" panose="020F0502020204030204" pitchFamily="34" charset="0"/>
              </a:rPr>
              <a:t>)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</a:rPr>
              <a:t>Scissor lifts</a:t>
            </a:r>
          </a:p>
          <a:p>
            <a:r>
              <a:rPr lang="en-US" dirty="0">
                <a:latin typeface="Calibri" panose="020F0502020204030204" pitchFamily="34" charset="0"/>
              </a:rPr>
              <a:t>Follow manufacturer's, site guidelines for fall protection</a:t>
            </a:r>
          </a:p>
          <a:p>
            <a:r>
              <a:rPr lang="en-US" dirty="0">
                <a:latin typeface="Calibri" panose="020F0502020204030204" pitchFamily="34" charset="0"/>
              </a:rPr>
              <a:t>Must be trained on the specific model that you are operating</a:t>
            </a:r>
          </a:p>
          <a:p>
            <a:r>
              <a:rPr lang="en-US" dirty="0">
                <a:latin typeface="Calibri" panose="020F0502020204030204" pitchFamily="34" charset="0"/>
              </a:rPr>
              <a:t>Overhead work warnings (signs, barricades), should be in position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1E1F-5A9C-6144-A373-7B4FFE468B5E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9773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1D336C"/>
                </a:solidFill>
                <a:latin typeface="Calibri" panose="020F0502020204030204" pitchFamily="34" charset="0"/>
              </a:rPr>
              <a:t>Guardrail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Typically are 42” in height (+-3”) with a midrail installed at least 21” in height</a:t>
            </a:r>
          </a:p>
          <a:p>
            <a:r>
              <a:rPr lang="en-US" dirty="0">
                <a:latin typeface="Calibri" panose="020F0502020204030204" pitchFamily="34" charset="0"/>
              </a:rPr>
              <a:t>Must be able to withstand 200 lbs. of force, in any direction, without failure</a:t>
            </a:r>
          </a:p>
          <a:p>
            <a:r>
              <a:rPr lang="en-US" dirty="0">
                <a:latin typeface="Calibri" panose="020F0502020204030204" pitchFamily="34" charset="0"/>
              </a:rPr>
              <a:t>Top rail deflection must not exceed 3”</a:t>
            </a:r>
          </a:p>
          <a:p>
            <a:r>
              <a:rPr lang="en-US" dirty="0">
                <a:latin typeface="Calibri" panose="020F0502020204030204" pitchFamily="34" charset="0"/>
              </a:rPr>
              <a:t>Wire rope must be at least ¼” in diameter and flagged every 6’ for visibility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1E1F-5A9C-6144-A373-7B4FFE468B5E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49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96AAAE-B512-43B8-B678-9DE5AC4B9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Uncompromising Safety Leaders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1398D9-5CBF-4F5D-B526-917469FA3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Believe that all incidents are preventable</a:t>
            </a:r>
          </a:p>
          <a:p>
            <a:r>
              <a:rPr lang="en-US" dirty="0">
                <a:latin typeface="Calibri" panose="020F0502020204030204" pitchFamily="34" charset="0"/>
              </a:rPr>
              <a:t>Believe </a:t>
            </a:r>
            <a:r>
              <a:rPr lang="en-US" dirty="0" smtClean="0">
                <a:latin typeface="Calibri" panose="020F0502020204030204" pitchFamily="34" charset="0"/>
              </a:rPr>
              <a:t>their commitment </a:t>
            </a:r>
            <a:r>
              <a:rPr lang="en-US" dirty="0">
                <a:latin typeface="Calibri" panose="020F0502020204030204" pitchFamily="34" charset="0"/>
              </a:rPr>
              <a:t>to </a:t>
            </a:r>
            <a:r>
              <a:rPr lang="en-US" dirty="0" smtClean="0">
                <a:latin typeface="Calibri" panose="020F0502020204030204" pitchFamily="34" charset="0"/>
              </a:rPr>
              <a:t>safety is </a:t>
            </a:r>
            <a:r>
              <a:rPr lang="en-US" dirty="0">
                <a:latin typeface="Calibri" panose="020F0502020204030204" pitchFamily="34" charset="0"/>
              </a:rPr>
              <a:t>non-negotiable</a:t>
            </a:r>
          </a:p>
          <a:p>
            <a:r>
              <a:rPr lang="en-US" dirty="0">
                <a:latin typeface="Calibri" panose="020F0502020204030204" pitchFamily="34" charset="0"/>
              </a:rPr>
              <a:t>Believe everyone is empowered to be a safety leader</a:t>
            </a:r>
          </a:p>
          <a:p>
            <a:r>
              <a:rPr lang="en-US" dirty="0">
                <a:latin typeface="Calibri" panose="020F0502020204030204" pitchFamily="34" charset="0"/>
              </a:rPr>
              <a:t>Create the conditions for everyone to </a:t>
            </a:r>
            <a:r>
              <a:rPr lang="en-US" dirty="0" smtClean="0">
                <a:latin typeface="Calibri" panose="020F0502020204030204" pitchFamily="34" charset="0"/>
              </a:rPr>
              <a:t>safely return </a:t>
            </a:r>
            <a:r>
              <a:rPr lang="en-US" dirty="0">
                <a:latin typeface="Calibri" panose="020F0502020204030204" pitchFamily="34" charset="0"/>
              </a:rPr>
              <a:t>home each </a:t>
            </a:r>
            <a:r>
              <a:rPr lang="en-US" dirty="0" smtClean="0">
                <a:latin typeface="Calibri" panose="020F0502020204030204" pitchFamily="34" charset="0"/>
              </a:rPr>
              <a:t>night</a:t>
            </a:r>
            <a:endParaRPr lang="en-US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0D904D1-CD8D-47F5-84BD-7C7B32376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1E1F-5A9C-6144-A373-7B4FFE468B5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2227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1D336C"/>
                </a:solidFill>
                <a:latin typeface="Calibri" panose="020F0502020204030204" pitchFamily="34" charset="0"/>
              </a:rPr>
              <a:t>Personal Fall Arrest Systems (PFAS)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PFAS must be inspected prior to each use for wear, </a:t>
            </a:r>
            <a:r>
              <a:rPr lang="en-US" dirty="0" smtClean="0">
                <a:latin typeface="Calibri" panose="020F0502020204030204" pitchFamily="34" charset="0"/>
              </a:rPr>
              <a:t>damage, </a:t>
            </a:r>
            <a:r>
              <a:rPr lang="en-US" dirty="0">
                <a:latin typeface="Calibri" panose="020F0502020204030204" pitchFamily="34" charset="0"/>
              </a:rPr>
              <a:t>and other deterioration</a:t>
            </a:r>
          </a:p>
          <a:p>
            <a:r>
              <a:rPr lang="en-US" dirty="0">
                <a:latin typeface="Calibri" panose="020F0502020204030204" pitchFamily="34" charset="0"/>
              </a:rPr>
              <a:t>Defective equipment must not be worn and must be immediately removed from service</a:t>
            </a:r>
          </a:p>
          <a:p>
            <a:r>
              <a:rPr lang="en-US" dirty="0">
                <a:latin typeface="Calibri" panose="020F0502020204030204" pitchFamily="34" charset="0"/>
              </a:rPr>
              <a:t> Lanyards must be shock absorbing and must be attached to the Dee-ring in the middle of the back at the shoulder level</a:t>
            </a:r>
          </a:p>
          <a:p>
            <a:r>
              <a:rPr lang="en-US" dirty="0">
                <a:latin typeface="Calibri" panose="020F0502020204030204" pitchFamily="34" charset="0"/>
              </a:rPr>
              <a:t>Anchor points must be able to withstand at least 5,000 </a:t>
            </a:r>
            <a:r>
              <a:rPr lang="en-US" dirty="0" smtClean="0">
                <a:latin typeface="Calibri" panose="020F0502020204030204" pitchFamily="34" charset="0"/>
              </a:rPr>
              <a:t>lbs.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Think </a:t>
            </a:r>
            <a:r>
              <a:rPr lang="en-US" dirty="0">
                <a:latin typeface="Calibri" panose="020F0502020204030204" pitchFamily="34" charset="0"/>
              </a:rPr>
              <a:t>the weight of a pickup </a:t>
            </a:r>
            <a:r>
              <a:rPr lang="en-US" dirty="0" smtClean="0">
                <a:latin typeface="Calibri" panose="020F0502020204030204" pitchFamily="34" charset="0"/>
              </a:rPr>
              <a:t>truck</a:t>
            </a:r>
            <a:endParaRPr lang="en-US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1E1F-5A9C-6144-A373-7B4FFE468B5E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7989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6B0E14-19A5-4127-AB23-86B51BA03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Personal Fall Arrest Systems (PFAS)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CCB4C2-178D-4AE7-8130-A8279B70B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The employer must provide for prompt rescue of employees in the event of a fall</a:t>
            </a:r>
          </a:p>
          <a:p>
            <a:r>
              <a:rPr lang="en-US" dirty="0">
                <a:latin typeface="Calibri" panose="020F0502020204030204" pitchFamily="34" charset="0"/>
              </a:rPr>
              <a:t>PFAS cannot be attached to guardrail systems</a:t>
            </a:r>
          </a:p>
          <a:p>
            <a:r>
              <a:rPr lang="en-US" dirty="0">
                <a:latin typeface="Calibri" panose="020F0502020204030204" pitchFamily="34" charset="0"/>
              </a:rPr>
              <a:t>Positioning devices must be rigged so that the employee cannot fall more than 2’</a:t>
            </a:r>
          </a:p>
          <a:p>
            <a:r>
              <a:rPr lang="en-US" dirty="0">
                <a:latin typeface="Calibri" panose="020F0502020204030204" pitchFamily="34" charset="0"/>
              </a:rPr>
              <a:t>Positioning devices must be connected to an anchor capable of supporting at least twice the load impact or 3,000 lbs., whichever is greater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24D4ADE-8690-42A5-BDA3-60FA19562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1E1F-5A9C-6144-A373-7B4FFE468B5E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4605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-29529" y="1044605"/>
            <a:ext cx="9144000" cy="1321281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</a:rPr>
              <a:t>SAFETY ORIENTATION</a:t>
            </a:r>
            <a:endParaRPr lang="en-US" sz="4800" dirty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68716" y="4443663"/>
            <a:ext cx="5823284" cy="1459831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Section 7:</a:t>
            </a:r>
          </a:p>
          <a:p>
            <a:r>
              <a:rPr lang="en-US" dirty="0">
                <a:latin typeface="Calibri" panose="020F0502020204030204" pitchFamily="34" charset="0"/>
              </a:rPr>
              <a:t>Fire Safety</a:t>
            </a:r>
          </a:p>
        </p:txBody>
      </p:sp>
    </p:spTree>
    <p:extLst>
      <p:ext uri="{BB962C8B-B14F-4D97-AF65-F5344CB8AC3E}">
        <p14:creationId xmlns:p14="http://schemas.microsoft.com/office/powerpoint/2010/main" val="16817074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1D336C"/>
                </a:solidFill>
                <a:latin typeface="Calibri" panose="020F0502020204030204" pitchFamily="34" charset="0"/>
              </a:rPr>
              <a:t>Fire Protection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Fire extinguishers must be conspicuously located and </a:t>
            </a:r>
            <a:r>
              <a:rPr lang="en-US" dirty="0" smtClean="0">
                <a:latin typeface="Calibri" panose="020F0502020204030204" pitchFamily="34" charset="0"/>
              </a:rPr>
              <a:t>periodically inspected</a:t>
            </a:r>
            <a:endParaRPr lang="en-US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Travel distance to an extinguisher must not exceed 100’</a:t>
            </a:r>
          </a:p>
          <a:p>
            <a:r>
              <a:rPr lang="en-US" dirty="0">
                <a:latin typeface="Calibri" panose="020F0502020204030204" pitchFamily="34" charset="0"/>
              </a:rPr>
              <a:t>In </a:t>
            </a:r>
            <a:r>
              <a:rPr lang="en-US" dirty="0" smtClean="0">
                <a:latin typeface="Calibri" panose="020F0502020204030204" pitchFamily="34" charset="0"/>
              </a:rPr>
              <a:t>a multistory </a:t>
            </a:r>
            <a:r>
              <a:rPr lang="en-US" dirty="0">
                <a:latin typeface="Calibri" panose="020F0502020204030204" pitchFamily="34" charset="0"/>
              </a:rPr>
              <a:t>building, extinguishers must be located at each </a:t>
            </a:r>
            <a:r>
              <a:rPr lang="en-US" dirty="0" smtClean="0">
                <a:latin typeface="Calibri" panose="020F0502020204030204" pitchFamily="34" charset="0"/>
              </a:rPr>
              <a:t>stairwell on every </a:t>
            </a:r>
            <a:r>
              <a:rPr lang="en-US" dirty="0">
                <a:latin typeface="Calibri" panose="020F0502020204030204" pitchFamily="34" charset="0"/>
              </a:rPr>
              <a:t>level</a:t>
            </a:r>
          </a:p>
          <a:p>
            <a:r>
              <a:rPr lang="en-US" dirty="0">
                <a:latin typeface="Calibri" panose="020F0502020204030204" pitchFamily="34" charset="0"/>
              </a:rPr>
              <a:t>A fire extinguisher must be within 50’ of any outdoor storage of flammable liquids exceeding 5 gallons</a:t>
            </a:r>
          </a:p>
          <a:p>
            <a:endParaRPr lang="en-US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1E1F-5A9C-6144-A373-7B4FFE468B5E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0080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1D336C"/>
                </a:solidFill>
                <a:latin typeface="Calibri" panose="020F0502020204030204" pitchFamily="34" charset="0"/>
              </a:rPr>
              <a:t>Flammable Liquids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Flammable liquids must be stored in metal safety cans containing a spring loaded top and a flash arrestor </a:t>
            </a:r>
          </a:p>
          <a:p>
            <a:r>
              <a:rPr lang="en-US" dirty="0">
                <a:latin typeface="Calibri" panose="020F0502020204030204" pitchFamily="34" charset="0"/>
              </a:rPr>
              <a:t>Flammable liquids must not be stored near stairwells or other access / egress points</a:t>
            </a:r>
          </a:p>
          <a:p>
            <a:r>
              <a:rPr lang="en-US" dirty="0">
                <a:latin typeface="Calibri" panose="020F0502020204030204" pitchFamily="34" charset="0"/>
              </a:rPr>
              <a:t>Flammable liquids may not be stored in plastic containers</a:t>
            </a:r>
          </a:p>
          <a:p>
            <a:r>
              <a:rPr lang="en-US" dirty="0">
                <a:latin typeface="Calibri" panose="020F0502020204030204" pitchFamily="34" charset="0"/>
              </a:rPr>
              <a:t>No more than 25 gallons of flammable liquids may be stored in a room outside of an approved storage cabinet</a:t>
            </a:r>
          </a:p>
          <a:p>
            <a:r>
              <a:rPr lang="en-US" dirty="0">
                <a:latin typeface="Calibri" panose="020F0502020204030204" pitchFamily="34" charset="0"/>
              </a:rPr>
              <a:t>Outdoor storage must not exceed 1,100 gallons, in any one area, and be positioned at least 20’ from any building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1E1F-5A9C-6144-A373-7B4FFE468B5E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9148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1D336C"/>
                </a:solidFill>
                <a:latin typeface="Calibri" panose="020F0502020204030204" pitchFamily="34" charset="0"/>
              </a:rPr>
              <a:t>Liquefied Petroleum (LP-Gas)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Calibri" panose="020F0502020204030204" pitchFamily="34" charset="0"/>
              </a:rPr>
              <a:t>LP-Gas containers must not be stored within buildings, regardless of whether they are full or empty</a:t>
            </a:r>
          </a:p>
          <a:p>
            <a:r>
              <a:rPr lang="en-US" dirty="0">
                <a:latin typeface="Calibri" panose="020F0502020204030204" pitchFamily="34" charset="0"/>
              </a:rPr>
              <a:t>When stored outdoors, containers must </a:t>
            </a:r>
            <a:r>
              <a:rPr lang="en-US" dirty="0" smtClean="0">
                <a:latin typeface="Calibri" panose="020F0502020204030204" pitchFamily="34" charset="0"/>
              </a:rPr>
              <a:t>be in </a:t>
            </a:r>
            <a:r>
              <a:rPr lang="en-US" dirty="0">
                <a:latin typeface="Calibri" panose="020F0502020204030204" pitchFamily="34" charset="0"/>
              </a:rPr>
              <a:t>a suitable, well ventilated enclosure </a:t>
            </a:r>
          </a:p>
          <a:p>
            <a:r>
              <a:rPr lang="en-US" dirty="0">
                <a:latin typeface="Calibri" panose="020F0502020204030204" pitchFamily="34" charset="0"/>
              </a:rPr>
              <a:t>At least one 20-BC fire extinguisher must be in place</a:t>
            </a:r>
          </a:p>
          <a:p>
            <a:r>
              <a:rPr lang="en-US" dirty="0">
                <a:latin typeface="Calibri" panose="020F0502020204030204" pitchFamily="34" charset="0"/>
              </a:rPr>
              <a:t>Outdoor storage distance from buildings is as follows: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</a:rPr>
              <a:t>&lt; 500 lbs		0’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</a:rPr>
              <a:t>501-6,000 lbs		10’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</a:rPr>
              <a:t>6,001-10,000 lbs	20’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</a:rPr>
              <a:t>&gt; 10,000 lbs		25’</a:t>
            </a:r>
          </a:p>
          <a:p>
            <a:pPr lvl="1"/>
            <a:endParaRPr lang="en-US" dirty="0">
              <a:latin typeface="Calibri" panose="020F0502020204030204" pitchFamily="34" charset="0"/>
            </a:endParaRP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1E1F-5A9C-6144-A373-7B4FFE468B5E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009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-71092" y="1044605"/>
            <a:ext cx="9144000" cy="1321281"/>
          </a:xfrm>
        </p:spPr>
        <p:txBody>
          <a:bodyPr/>
          <a:lstStyle/>
          <a:p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</a:rPr>
              <a:t>SAFETY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 ORIENTATION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68716" y="4443663"/>
            <a:ext cx="5823284" cy="1459831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Section 8:</a:t>
            </a:r>
          </a:p>
          <a:p>
            <a:r>
              <a:rPr lang="en-US" dirty="0">
                <a:latin typeface="Calibri" panose="020F0502020204030204" pitchFamily="34" charset="0"/>
              </a:rPr>
              <a:t>Equipment and Tools</a:t>
            </a:r>
          </a:p>
        </p:txBody>
      </p:sp>
    </p:spTree>
    <p:extLst>
      <p:ext uri="{BB962C8B-B14F-4D97-AF65-F5344CB8AC3E}">
        <p14:creationId xmlns:p14="http://schemas.microsoft.com/office/powerpoint/2010/main" val="21072176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1D336C"/>
                </a:solidFill>
                <a:latin typeface="Calibri" panose="020F0502020204030204" pitchFamily="34" charset="0"/>
              </a:rPr>
              <a:t>Heavy Equipment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Do not operate </a:t>
            </a:r>
            <a:r>
              <a:rPr lang="en-US" dirty="0" smtClean="0">
                <a:latin typeface="Calibri" panose="020F0502020204030204" pitchFamily="34" charset="0"/>
              </a:rPr>
              <a:t>vehicles </a:t>
            </a:r>
            <a:r>
              <a:rPr lang="en-US" dirty="0">
                <a:latin typeface="Calibri" panose="020F0502020204030204" pitchFamily="34" charset="0"/>
              </a:rPr>
              <a:t>in reverse with an obstructed rear view unless it has a reverse signal alarm capable of being heard above ambient noise levels or a signal observer indicates that it is safe to move</a:t>
            </a:r>
          </a:p>
          <a:p>
            <a:r>
              <a:rPr lang="en-US" dirty="0">
                <a:latin typeface="Calibri" panose="020F0502020204030204" pitchFamily="34" charset="0"/>
              </a:rPr>
              <a:t>Be aware of blind spots</a:t>
            </a:r>
          </a:p>
          <a:p>
            <a:r>
              <a:rPr lang="en-US" dirty="0">
                <a:latin typeface="Calibri" panose="020F0502020204030204" pitchFamily="34" charset="0"/>
              </a:rPr>
              <a:t>Make eye contact with </a:t>
            </a:r>
            <a:r>
              <a:rPr lang="en-US" dirty="0" smtClean="0">
                <a:latin typeface="Calibri" panose="020F0502020204030204" pitchFamily="34" charset="0"/>
              </a:rPr>
              <a:t>the operator </a:t>
            </a:r>
            <a:r>
              <a:rPr lang="en-US" dirty="0">
                <a:latin typeface="Calibri" panose="020F0502020204030204" pitchFamily="34" charset="0"/>
              </a:rPr>
              <a:t>when entering their work area</a:t>
            </a:r>
          </a:p>
          <a:p>
            <a:r>
              <a:rPr lang="en-US" dirty="0">
                <a:latin typeface="Calibri" panose="020F0502020204030204" pitchFamily="34" charset="0"/>
              </a:rPr>
              <a:t>Only use equipment for its intended purpose</a:t>
            </a:r>
          </a:p>
          <a:p>
            <a:r>
              <a:rPr lang="en-US" dirty="0">
                <a:latin typeface="Calibri" panose="020F0502020204030204" pitchFamily="34" charset="0"/>
              </a:rPr>
              <a:t>Maintain a minimum 10’ safe working distance from electric lines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1E1F-5A9C-6144-A373-7B4FFE468B5E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983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1D336C"/>
                </a:solidFill>
                <a:latin typeface="Calibri" panose="020F0502020204030204" pitchFamily="34" charset="0"/>
              </a:rPr>
              <a:t>Ladders and Stairways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A ladder or stair must be provided at all work points of access where the break in elevation is &gt; 19” and no ramp, runway, sloped </a:t>
            </a:r>
            <a:r>
              <a:rPr lang="en-US" dirty="0" smtClean="0">
                <a:latin typeface="Calibri" panose="020F0502020204030204" pitchFamily="34" charset="0"/>
              </a:rPr>
              <a:t>embankment, </a:t>
            </a:r>
            <a:r>
              <a:rPr lang="en-US" dirty="0">
                <a:latin typeface="Calibri" panose="020F0502020204030204" pitchFamily="34" charset="0"/>
              </a:rPr>
              <a:t>or personnel hoist is provided</a:t>
            </a:r>
          </a:p>
          <a:p>
            <a:r>
              <a:rPr lang="en-US" dirty="0">
                <a:latin typeface="Calibri" panose="020F0502020204030204" pitchFamily="34" charset="0"/>
              </a:rPr>
              <a:t>A double cleated ladder or two or more separate ladders must be in position when there are 25 or more employees in an elevated work area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1E1F-5A9C-6144-A373-7B4FFE468B5E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524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1D336C"/>
                </a:solidFill>
                <a:latin typeface="Calibri" panose="020F0502020204030204" pitchFamily="34" charset="0"/>
              </a:rPr>
              <a:t>Ladders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Maintain a 3-point contact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</a:rPr>
              <a:t>Two hands and a foot, or two feet and a hand when climbing/ descending a ladder</a:t>
            </a:r>
          </a:p>
          <a:p>
            <a:r>
              <a:rPr lang="en-US" dirty="0">
                <a:latin typeface="Calibri" panose="020F0502020204030204" pitchFamily="34" charset="0"/>
              </a:rPr>
              <a:t>Stay near the middle of the ladder and face the ladder while climbing </a:t>
            </a:r>
            <a:r>
              <a:rPr lang="en-US" dirty="0" smtClean="0">
                <a:latin typeface="Calibri" panose="020F0502020204030204" pitchFamily="34" charset="0"/>
              </a:rPr>
              <a:t>up or down</a:t>
            </a:r>
            <a:endParaRPr lang="en-US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Only put ladders on a stable and level surface that is not slippery</a:t>
            </a:r>
          </a:p>
          <a:p>
            <a:r>
              <a:rPr lang="en-US" dirty="0">
                <a:latin typeface="Calibri" panose="020F0502020204030204" pitchFamily="34" charset="0"/>
              </a:rPr>
              <a:t>Extend the top of the ladder three feet above the landing</a:t>
            </a: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1E1F-5A9C-6144-A373-7B4FFE468B5E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102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1D336C"/>
                </a:solidFill>
                <a:latin typeface="Calibri" panose="020F0502020204030204" pitchFamily="34" charset="0"/>
              </a:rPr>
              <a:t>Uncompromising Safety Leaders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74249"/>
            <a:ext cx="10515600" cy="3088697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Are familiar with and follow all company and site safety rules</a:t>
            </a:r>
          </a:p>
          <a:p>
            <a:r>
              <a:rPr lang="en-US" dirty="0">
                <a:latin typeface="Calibri" panose="020F0502020204030204" pitchFamily="34" charset="0"/>
              </a:rPr>
              <a:t>Practice situational </a:t>
            </a:r>
            <a:r>
              <a:rPr lang="en-US" dirty="0" smtClean="0">
                <a:latin typeface="Calibri" panose="020F0502020204030204" pitchFamily="34" charset="0"/>
              </a:rPr>
              <a:t>awareness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I</a:t>
            </a:r>
            <a:r>
              <a:rPr lang="en-US" dirty="0" smtClean="0">
                <a:latin typeface="Calibri" panose="020F0502020204030204" pitchFamily="34" charset="0"/>
              </a:rPr>
              <a:t>f </a:t>
            </a:r>
            <a:r>
              <a:rPr lang="en-US" dirty="0">
                <a:latin typeface="Calibri" panose="020F0502020204030204" pitchFamily="34" charset="0"/>
              </a:rPr>
              <a:t>they see something at-risk, they address and/or report it immediately</a:t>
            </a:r>
          </a:p>
          <a:p>
            <a:r>
              <a:rPr lang="en-US" dirty="0">
                <a:latin typeface="Calibri" panose="020F0502020204030204" pitchFamily="34" charset="0"/>
              </a:rPr>
              <a:t>Contribute and participate in toolbox talks and other safety discussions</a:t>
            </a: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1E1F-5A9C-6144-A373-7B4FFE468B5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44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3AE4C7-6484-47E3-9C27-E40C37E8B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Ladders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F16E46-077E-47E2-AFE1-479F24383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Stepladders must be opened fully and locked while in </a:t>
            </a:r>
            <a:r>
              <a:rPr lang="en-US" dirty="0" smtClean="0">
                <a:latin typeface="Calibri" panose="020F0502020204030204" pitchFamily="34" charset="0"/>
              </a:rPr>
              <a:t>use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They </a:t>
            </a:r>
            <a:r>
              <a:rPr lang="en-US" dirty="0">
                <a:latin typeface="Calibri" panose="020F0502020204030204" pitchFamily="34" charset="0"/>
              </a:rPr>
              <a:t>cannot be used as straight ladders</a:t>
            </a:r>
          </a:p>
          <a:p>
            <a:r>
              <a:rPr lang="en-US" dirty="0">
                <a:latin typeface="Calibri" panose="020F0502020204030204" pitchFamily="34" charset="0"/>
              </a:rPr>
              <a:t>Ladders must be secured to prevent accidental displacement</a:t>
            </a:r>
          </a:p>
          <a:p>
            <a:r>
              <a:rPr lang="en-US" dirty="0">
                <a:latin typeface="Calibri" panose="020F0502020204030204" pitchFamily="34" charset="0"/>
              </a:rPr>
              <a:t>Ladders must be used as </a:t>
            </a:r>
            <a:r>
              <a:rPr lang="en-US" dirty="0" smtClean="0">
                <a:latin typeface="Calibri" panose="020F0502020204030204" pitchFamily="34" charset="0"/>
              </a:rPr>
              <a:t>designed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N</a:t>
            </a:r>
            <a:r>
              <a:rPr lang="en-US" dirty="0" smtClean="0">
                <a:latin typeface="Calibri" panose="020F0502020204030204" pitchFamily="34" charset="0"/>
              </a:rPr>
              <a:t>ot </a:t>
            </a:r>
            <a:r>
              <a:rPr lang="en-US" dirty="0">
                <a:latin typeface="Calibri" panose="020F0502020204030204" pitchFamily="34" charset="0"/>
              </a:rPr>
              <a:t>as scaffold planks, “bridges”, etc.</a:t>
            </a:r>
          </a:p>
          <a:p>
            <a:r>
              <a:rPr lang="en-US" dirty="0">
                <a:latin typeface="Calibri" panose="020F0502020204030204" pitchFamily="34" charset="0"/>
              </a:rPr>
              <a:t>Set the ladder at the proper </a:t>
            </a:r>
            <a:r>
              <a:rPr lang="en-US" dirty="0" smtClean="0">
                <a:latin typeface="Calibri" panose="020F0502020204030204" pitchFamily="34" charset="0"/>
              </a:rPr>
              <a:t>angle</a:t>
            </a:r>
          </a:p>
          <a:p>
            <a:pPr lvl="1"/>
            <a:r>
              <a:rPr lang="en-US" sz="2400" dirty="0" smtClean="0">
                <a:latin typeface="Calibri" panose="020F0502020204030204" pitchFamily="34" charset="0"/>
              </a:rPr>
              <a:t>When </a:t>
            </a:r>
            <a:r>
              <a:rPr lang="en-US" sz="2400" dirty="0">
                <a:latin typeface="Calibri" panose="020F0502020204030204" pitchFamily="34" charset="0"/>
              </a:rPr>
              <a:t>a ladder is leaned against a wall, the bottom of the ladder should be one-quarter of the ladder’s working length away from the wall</a:t>
            </a:r>
          </a:p>
          <a:p>
            <a:pPr lvl="1"/>
            <a:endParaRPr lang="en-US" sz="2800" dirty="0">
              <a:latin typeface="Calibri" panose="020F0502020204030204" pitchFamily="34" charset="0"/>
            </a:endParaRPr>
          </a:p>
          <a:p>
            <a:pPr lvl="1"/>
            <a:endParaRPr lang="en-US" sz="2800" dirty="0">
              <a:latin typeface="Calibri" panose="020F050202020403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5E472C8-FD34-4B49-B8A7-0BE263D09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1E1F-5A9C-6144-A373-7B4FFE468B5E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0822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1D336C"/>
                </a:solidFill>
                <a:latin typeface="Calibri" panose="020F0502020204030204" pitchFamily="34" charset="0"/>
              </a:rPr>
              <a:t>Scaffolds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Each scaffold and scaffold component must </a:t>
            </a:r>
            <a:r>
              <a:rPr lang="en-US" dirty="0" smtClean="0">
                <a:latin typeface="Calibri" panose="020F0502020204030204" pitchFamily="34" charset="0"/>
              </a:rPr>
              <a:t>support</a:t>
            </a:r>
            <a:r>
              <a:rPr lang="mr-IN" dirty="0" smtClean="0">
                <a:latin typeface="Calibri" panose="020F0502020204030204" pitchFamily="34" charset="0"/>
              </a:rPr>
              <a:t>–</a:t>
            </a:r>
            <a:r>
              <a:rPr lang="en-US" dirty="0" smtClean="0">
                <a:latin typeface="Calibri" panose="020F0502020204030204" pitchFamily="34" charset="0"/>
              </a:rPr>
              <a:t> without failure</a:t>
            </a:r>
            <a:r>
              <a:rPr lang="mr-IN" dirty="0" smtClean="0">
                <a:latin typeface="Calibri" panose="020F0502020204030204" pitchFamily="34" charset="0"/>
              </a:rPr>
              <a:t>–</a:t>
            </a:r>
            <a:r>
              <a:rPr lang="en-US" dirty="0" smtClean="0">
                <a:latin typeface="Calibri" panose="020F0502020204030204" pitchFamily="34" charset="0"/>
              </a:rPr>
              <a:t> its own </a:t>
            </a:r>
            <a:r>
              <a:rPr lang="en-US" dirty="0">
                <a:latin typeface="Calibri" panose="020F0502020204030204" pitchFamily="34" charset="0"/>
              </a:rPr>
              <a:t>weight and at least 4 times the maximum intended load applied or transmitted to it</a:t>
            </a:r>
          </a:p>
          <a:p>
            <a:r>
              <a:rPr lang="en-US" dirty="0">
                <a:latin typeface="Calibri" panose="020F0502020204030204" pitchFamily="34" charset="0"/>
              </a:rPr>
              <a:t>A qualified person must design the scaffolds, which are loaded in accordance with that design</a:t>
            </a:r>
          </a:p>
          <a:p>
            <a:r>
              <a:rPr lang="en-US" dirty="0">
                <a:latin typeface="Calibri" panose="020F0502020204030204" pitchFamily="34" charset="0"/>
              </a:rPr>
              <a:t>Each platform must be planked and decked as fully as possible with the space between the platform and uprights not more than 1 inch</a:t>
            </a:r>
          </a:p>
          <a:p>
            <a:r>
              <a:rPr lang="en-US" dirty="0">
                <a:latin typeface="Calibri" panose="020F0502020204030204" pitchFamily="34" charset="0"/>
              </a:rPr>
              <a:t>Scaffold planking must be able to support, without failure, its own weight and at least four times the intended load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1E1F-5A9C-6144-A373-7B4FFE468B5E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000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CB4506-2D46-4A36-AB6F-106354CE8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1D336C"/>
                </a:solidFill>
                <a:latin typeface="Calibri" panose="020F0502020204030204" pitchFamily="34" charset="0"/>
              </a:rPr>
              <a:t>Scaffolds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F6EE61-97A0-4F3C-B77A-106AFF9E2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5438"/>
            <a:ext cx="10515600" cy="4351338"/>
          </a:xfrm>
        </p:spPr>
        <p:txBody>
          <a:bodyPr>
            <a:no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Supported scaffolds are platforms supported by legs, outrigger beams, brackets, poles, frames, or similar rigid support</a:t>
            </a:r>
          </a:p>
          <a:p>
            <a:r>
              <a:rPr lang="en-US" dirty="0">
                <a:latin typeface="Calibri" panose="020F0502020204030204" pitchFamily="34" charset="0"/>
              </a:rPr>
              <a:t>The structural members must be plumb and braced to prevent swaying and </a:t>
            </a:r>
            <a:r>
              <a:rPr lang="en-US" dirty="0" smtClean="0">
                <a:latin typeface="Calibri" panose="020F0502020204030204" pitchFamily="34" charset="0"/>
              </a:rPr>
              <a:t>displacement</a:t>
            </a:r>
          </a:p>
          <a:p>
            <a:pPr lvl="1"/>
            <a:r>
              <a:rPr lang="en-US" sz="2400" dirty="0" smtClean="0">
                <a:latin typeface="Calibri" panose="020F0502020204030204" pitchFamily="34" charset="0"/>
              </a:rPr>
              <a:t>Poles</a:t>
            </a:r>
            <a:r>
              <a:rPr lang="en-US" sz="2400" dirty="0">
                <a:latin typeface="Calibri" panose="020F0502020204030204" pitchFamily="34" charset="0"/>
              </a:rPr>
              <a:t>, legs, posts, frames, and uprights</a:t>
            </a:r>
          </a:p>
          <a:p>
            <a:r>
              <a:rPr lang="en-US" dirty="0">
                <a:latin typeface="Calibri" panose="020F0502020204030204" pitchFamily="34" charset="0"/>
              </a:rPr>
              <a:t>Supported scaffolds with a height to base width ratio of more than 4:1 must be restrained by guying, tying, bracing, or an equivalent means</a:t>
            </a:r>
          </a:p>
          <a:p>
            <a:r>
              <a:rPr lang="en-US" dirty="0">
                <a:latin typeface="Calibri" panose="020F0502020204030204" pitchFamily="34" charset="0"/>
              </a:rPr>
              <a:t>Supported scaffolds' poles, legs, posts, frames, and uprights must bear on base plates and mud sills, or other adequate firm foundation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1E1F-5A9C-6144-A373-7B4FFE468B5E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3760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26992D-CC33-4F3E-8548-C8805F021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Scaffolds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68283A8-44A5-46CD-8417-B00D38152D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Guardrails or PFAS must be used when the fall hazard exceeds 6’</a:t>
            </a:r>
          </a:p>
          <a:p>
            <a:r>
              <a:rPr lang="en-US" dirty="0">
                <a:latin typeface="Calibri" panose="020F0502020204030204" pitchFamily="34" charset="0"/>
              </a:rPr>
              <a:t>Scaffolds must be inspected by a competent person before each shift and should be tagged that it’s safe to access</a:t>
            </a:r>
          </a:p>
          <a:p>
            <a:r>
              <a:rPr lang="en-US" dirty="0">
                <a:latin typeface="Calibri" panose="020F0502020204030204" pitchFamily="34" charset="0"/>
              </a:rPr>
              <a:t>Scaffolds must not be moved while employees are working from them</a:t>
            </a:r>
          </a:p>
          <a:p>
            <a:r>
              <a:rPr lang="en-US" dirty="0">
                <a:latin typeface="Calibri" panose="020F0502020204030204" pitchFamily="34" charset="0"/>
              </a:rPr>
              <a:t>Cross braces cannot be used for access / egress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8132393-FF55-4AD3-84A4-377AAE373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1E1F-5A9C-6144-A373-7B4FFE468B5E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6840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1D336C"/>
                </a:solidFill>
                <a:latin typeface="Calibri" panose="020F0502020204030204" pitchFamily="34" charset="0"/>
              </a:rPr>
              <a:t>Cranes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Calibri" panose="020F0502020204030204" pitchFamily="34" charset="0"/>
              </a:rPr>
              <a:t>Ground conditions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</a:rPr>
              <a:t>The controlling entity must ensure that ground conditions are safe for the crane to be assembled and used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</a:rPr>
              <a:t>The Assembly / Disassembly (A /D) director determines if safe ground conditions are present</a:t>
            </a:r>
          </a:p>
          <a:p>
            <a:r>
              <a:rPr lang="en-US" dirty="0">
                <a:latin typeface="Calibri" panose="020F0502020204030204" pitchFamily="34" charset="0"/>
              </a:rPr>
              <a:t>Cranes must remain a minimum of 10’ from overhead high voltage (OHHV) lines</a:t>
            </a:r>
          </a:p>
          <a:p>
            <a:r>
              <a:rPr lang="en-US" dirty="0">
                <a:latin typeface="Calibri" panose="020F0502020204030204" pitchFamily="34" charset="0"/>
              </a:rPr>
              <a:t>The employer must assume the OHHV lines are energized unless the utility confirms that they are not</a:t>
            </a:r>
          </a:p>
          <a:p>
            <a:r>
              <a:rPr lang="en-US" dirty="0">
                <a:latin typeface="Calibri" panose="020F0502020204030204" pitchFamily="34" charset="0"/>
              </a:rPr>
              <a:t>A competent person must inspect the crane prior to each shift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1E1F-5A9C-6144-A373-7B4FFE468B5E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649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24B10D-2859-4253-A8E0-6687152B0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Cranes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48C8CD-ED12-42BD-B582-BEF8316FC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Operators must be certified by one of four entities: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</a:rPr>
              <a:t>An accredited crane operator certification testing organization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</a:rPr>
              <a:t>An audited employer program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</a:rPr>
              <a:t>Qualification by the U.S military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</a:rPr>
              <a:t>Licensing by a government entity</a:t>
            </a:r>
          </a:p>
          <a:p>
            <a:r>
              <a:rPr lang="en-US" dirty="0">
                <a:latin typeface="Calibri" panose="020F0502020204030204" pitchFamily="34" charset="0"/>
              </a:rPr>
              <a:t>Swing radius must be barricaded to prevent accidental contact</a:t>
            </a:r>
          </a:p>
          <a:p>
            <a:r>
              <a:rPr lang="en-US" dirty="0">
                <a:latin typeface="Calibri" panose="020F0502020204030204" pitchFamily="34" charset="0"/>
              </a:rPr>
              <a:t>The employer must ensure that each signal person meets the standard’s qualification requirements</a:t>
            </a:r>
          </a:p>
          <a:p>
            <a:endParaRPr lang="en-US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C3C0795-678C-411C-AEB5-F5892ABBA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1E1F-5A9C-6144-A373-7B4FFE468B5E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73522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1D336C"/>
                </a:solidFill>
                <a:latin typeface="Calibri" panose="020F0502020204030204" pitchFamily="34" charset="0"/>
              </a:rPr>
              <a:t>Hoisting and Lifting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Only certified riggers are allowed to control loads</a:t>
            </a:r>
          </a:p>
          <a:p>
            <a:r>
              <a:rPr lang="en-US" dirty="0">
                <a:latin typeface="Calibri" panose="020F0502020204030204" pitchFamily="34" charset="0"/>
              </a:rPr>
              <a:t>Tag lines must be used to control loads</a:t>
            </a:r>
          </a:p>
          <a:p>
            <a:r>
              <a:rPr lang="en-US" dirty="0">
                <a:latin typeface="Calibri" panose="020F0502020204030204" pitchFamily="34" charset="0"/>
              </a:rPr>
              <a:t>Alterations and modifications may not be made to any material or personnel hoists unless approved by the manufacturer</a:t>
            </a:r>
          </a:p>
          <a:p>
            <a:r>
              <a:rPr lang="en-US" dirty="0">
                <a:latin typeface="Calibri" panose="020F0502020204030204" pitchFamily="34" charset="0"/>
              </a:rPr>
              <a:t>Signal persons must be qualified by the employer</a:t>
            </a:r>
          </a:p>
          <a:p>
            <a:r>
              <a:rPr lang="en-US" dirty="0">
                <a:latin typeface="Calibri" panose="020F0502020204030204" pitchFamily="34" charset="0"/>
              </a:rPr>
              <a:t>Only on person may signal a crane at a time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1E1F-5A9C-6144-A373-7B4FFE468B5E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86603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1D336C"/>
                </a:solidFill>
                <a:latin typeface="Calibri" panose="020F0502020204030204" pitchFamily="34" charset="0"/>
              </a:rPr>
              <a:t>Hand and Power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Power tools must be fitted with guards and safety switches</a:t>
            </a:r>
          </a:p>
          <a:p>
            <a:r>
              <a:rPr lang="en-US" dirty="0">
                <a:latin typeface="Calibri" panose="020F0502020204030204" pitchFamily="34" charset="0"/>
              </a:rPr>
              <a:t>When replacing grinding wheels, make sure the RPM rating on the wheel exceeds the motor rating</a:t>
            </a:r>
            <a:endParaRPr lang="en-US" sz="2800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Exposed moving parts of power tools need to be safeguarded including, but not limited </a:t>
            </a:r>
            <a:r>
              <a:rPr lang="en-US" dirty="0" smtClean="0">
                <a:latin typeface="Calibri" panose="020F0502020204030204" pitchFamily="34" charset="0"/>
              </a:rPr>
              <a:t>to: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B</a:t>
            </a:r>
            <a:r>
              <a:rPr lang="en-US" sz="2400" dirty="0" smtClean="0">
                <a:latin typeface="Calibri" panose="020F0502020204030204" pitchFamily="34" charset="0"/>
              </a:rPr>
              <a:t>elts</a:t>
            </a:r>
            <a:r>
              <a:rPr lang="en-US" sz="2400" dirty="0">
                <a:latin typeface="Calibri" panose="020F0502020204030204" pitchFamily="34" charset="0"/>
              </a:rPr>
              <a:t>, gears, shafts, pulleys, sprockets, spindles, drums, flywheels, chains, or other reciprocating, rotating, or moving parts</a:t>
            </a:r>
            <a:br>
              <a:rPr lang="en-US" sz="2400" dirty="0">
                <a:latin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</a:rPr>
              <a:t/>
            </a:r>
            <a:br>
              <a:rPr lang="en-US" sz="2400" dirty="0">
                <a:latin typeface="Calibri" panose="020F0502020204030204" pitchFamily="34" charset="0"/>
              </a:rPr>
            </a:b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1E1F-5A9C-6144-A373-7B4FFE468B5E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7400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1D336C"/>
                </a:solidFill>
                <a:latin typeface="Calibri" panose="020F0502020204030204" pitchFamily="34" charset="0"/>
              </a:rPr>
              <a:t>Hand and Power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To protect user from shock and burns: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</a:rPr>
              <a:t>Electric tools must have a three-wire cord with a ground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</a:rPr>
              <a:t>Must be plugged into a grounded receptacle, be double insulated, or be powered by a low-voltage isolation transformer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</a:rPr>
              <a:t>Third prong must never be removed from the plug</a:t>
            </a:r>
          </a:p>
          <a:p>
            <a:r>
              <a:rPr lang="en-US" dirty="0">
                <a:latin typeface="Calibri" panose="020F0502020204030204" pitchFamily="34" charset="0"/>
              </a:rPr>
              <a:t>When using pneumatic tools: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</a:rPr>
              <a:t>A safety clip or retainer must be installed to prevent attachments such as chisels on a chipping hammer from being ejected during tool operation</a:t>
            </a:r>
            <a:br>
              <a:rPr lang="en-US" sz="2800" dirty="0">
                <a:latin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</a:rPr>
              <a:t/>
            </a:r>
            <a:br>
              <a:rPr lang="en-US" sz="2800" dirty="0">
                <a:latin typeface="Calibri" panose="020F0502020204030204" pitchFamily="34" charset="0"/>
              </a:rPr>
            </a:br>
            <a:endParaRPr lang="en-US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77346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921785-5BAB-4F7A-9976-33CF767BF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1D336C"/>
                </a:solidFill>
                <a:latin typeface="Calibri" panose="020F0502020204030204" pitchFamily="34" charset="0"/>
              </a:rPr>
              <a:t>Hand and Power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7A5F33-208B-4356-BB00-8EBA50A32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If an air hose is more than 1/2-inch in diameter: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</a:rPr>
              <a:t>A safety excess flow valve must be installed at the source of the air supply to reduce pressure in case of hose failure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</a:rPr>
              <a:t>Pneumatic power tools must be secured to the hose with a whip-check device to prevent accidental disconnection</a:t>
            </a:r>
          </a:p>
          <a:p>
            <a:r>
              <a:rPr lang="en-US" dirty="0">
                <a:latin typeface="Calibri" panose="020F0502020204030204" pitchFamily="34" charset="0"/>
              </a:rPr>
              <a:t>Powder-actuated tools operate like a loaded gun and must be treated with extreme caution</a:t>
            </a:r>
          </a:p>
          <a:p>
            <a:r>
              <a:rPr lang="en-US" dirty="0">
                <a:latin typeface="Calibri" panose="020F0502020204030204" pitchFamily="34" charset="0"/>
              </a:rPr>
              <a:t>Proof of training must be with the operator at all times</a:t>
            </a:r>
            <a:br>
              <a:rPr lang="en-US" dirty="0">
                <a:latin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1E1F-5A9C-6144-A373-7B4FFE468B5E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223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3228" y="1136483"/>
            <a:ext cx="9144000" cy="1321281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</a:rPr>
              <a:t>SAFETY ORIENTATION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68716" y="4390019"/>
            <a:ext cx="5823284" cy="1459831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Calibri" panose="020F0502020204030204" pitchFamily="34" charset="0"/>
              </a:rPr>
              <a:t>Section 2:</a:t>
            </a:r>
          </a:p>
          <a:p>
            <a:r>
              <a:rPr lang="en-US" dirty="0">
                <a:latin typeface="Calibri" panose="020F0502020204030204" pitchFamily="34" charset="0"/>
              </a:rPr>
              <a:t>Project-Specific Safety Guidelines</a:t>
            </a:r>
          </a:p>
        </p:txBody>
      </p:sp>
    </p:spTree>
    <p:extLst>
      <p:ext uri="{BB962C8B-B14F-4D97-AF65-F5344CB8AC3E}">
        <p14:creationId xmlns:p14="http://schemas.microsoft.com/office/powerpoint/2010/main" val="206591565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1D336C"/>
                </a:solidFill>
                <a:latin typeface="Calibri" panose="020F0502020204030204" pitchFamily="34" charset="0"/>
              </a:rPr>
              <a:t>Materials Handing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</a:rPr>
              <a:t>Back Injury Prevention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</a:rPr>
              <a:t>Have materials delivered as close to where they will be used as possible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</a:rPr>
              <a:t>Use pallet jacks and hand trucks to transport heavy items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</a:rPr>
              <a:t>Ask for help if lifting heavy objects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</a:rPr>
              <a:t>Maintain neutral and straight spine alignment whenever possible</a:t>
            </a:r>
            <a:br>
              <a:rPr lang="en-US" sz="2800" dirty="0">
                <a:latin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1E1F-5A9C-6144-A373-7B4FFE468B5E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50560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1D336C"/>
                </a:solidFill>
                <a:latin typeface="Calibri" panose="020F0502020204030204" pitchFamily="34" charset="0"/>
              </a:rPr>
              <a:t>Materials Handling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</a:rPr>
              <a:t>Proper Lifting Procedure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</a:rPr>
              <a:t>Kneel on one knee and pull load onto knee before standing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</a:rPr>
              <a:t>Bending at the knees, not the waist, helps maintain proper spine alignment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</a:rPr>
              <a:t>Place materials that are to be manually lifted at "power zone" height, about mid-thigh to mid-chest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</a:rPr>
              <a:t>Turn your whole body, not just your waist, when lifting or lowering materials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</a:rPr>
              <a:t>Move items close to your body and use your legs when lifting an item from a low location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1E1F-5A9C-6144-A373-7B4FFE468B5E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38619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1D336C"/>
                </a:solidFill>
                <a:latin typeface="Calibri" panose="020F0502020204030204" pitchFamily="34" charset="0"/>
              </a:rPr>
              <a:t>Welding and Cutting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Valve protection caps shall be in place and secured when transporting, moving, and storing compressed gas cylinders</a:t>
            </a:r>
          </a:p>
          <a:p>
            <a:r>
              <a:rPr lang="en-US" dirty="0">
                <a:latin typeface="Calibri" panose="020F0502020204030204" pitchFamily="34" charset="0"/>
              </a:rPr>
              <a:t>Compressed gas cylinders shall be secured in an upright position at all times </a:t>
            </a:r>
          </a:p>
          <a:p>
            <a:r>
              <a:rPr lang="en-US" dirty="0">
                <a:latin typeface="Calibri" panose="020F0502020204030204" pitchFamily="34" charset="0"/>
              </a:rPr>
              <a:t>Oxygen cylinders in storage shall be separated from fuel-gas cylinders or combustible materials, a minimum distance of 20 feet or by a noncombustible barrier at least 5 feet high having a fire-resistance rating of at least one-half hour</a:t>
            </a:r>
          </a:p>
          <a:p>
            <a:r>
              <a:rPr lang="en-US" dirty="0">
                <a:latin typeface="Calibri" panose="020F0502020204030204" pitchFamily="34" charset="0"/>
              </a:rPr>
              <a:t>Torches shall be lighted by friction lighters or other approved devices, and not by matches or from hot 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1E1F-5A9C-6144-A373-7B4FFE468B5E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66813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1D336C"/>
                </a:solidFill>
                <a:latin typeface="Calibri" panose="020F0502020204030204" pitchFamily="34" charset="0"/>
              </a:rPr>
              <a:t>Welding and Cutting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Cylinders shall be kept far enough away from the actual welding or cutting operation so that sparks, hot slag, or flame will not reach them;  w</a:t>
            </a:r>
            <a:r>
              <a:rPr lang="en-US" sz="2800" dirty="0">
                <a:latin typeface="Calibri" panose="020F0502020204030204" pitchFamily="34" charset="0"/>
              </a:rPr>
              <a:t>hen this is impractical, fire resistant shields shall be provided</a:t>
            </a:r>
          </a:p>
          <a:p>
            <a:r>
              <a:rPr lang="en-US" dirty="0">
                <a:latin typeface="Calibri" panose="020F0502020204030204" pitchFamily="34" charset="0"/>
              </a:rPr>
              <a:t>No welding, cutting, or heating shall be done where the application of flammable paints, or the presence of other flammable compounds, or heavy dust concentrations creates a hazard</a:t>
            </a:r>
          </a:p>
          <a:p>
            <a:r>
              <a:rPr lang="en-US" dirty="0">
                <a:latin typeface="Calibri" panose="020F0502020204030204" pitchFamily="34" charset="0"/>
              </a:rPr>
              <a:t>Suitable fire extinguishing equipment shall be immediately available in the work area and shall be maintained in a state of readiness for instant use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1E1F-5A9C-6144-A373-7B4FFE468B5E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95836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-43384" y="1044605"/>
            <a:ext cx="9144000" cy="1321281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</a:rPr>
              <a:t>SAFETY ORIENTATION</a:t>
            </a:r>
            <a:endParaRPr lang="en-US" sz="4800" dirty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68716" y="4443663"/>
            <a:ext cx="5823284" cy="1459831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Section 9:</a:t>
            </a:r>
          </a:p>
          <a:p>
            <a:r>
              <a:rPr lang="en-US" dirty="0">
                <a:latin typeface="Calibri" panose="020F0502020204030204" pitchFamily="34" charset="0"/>
              </a:rPr>
              <a:t>Working Over or Near Water</a:t>
            </a:r>
          </a:p>
        </p:txBody>
      </p:sp>
    </p:spTree>
    <p:extLst>
      <p:ext uri="{BB962C8B-B14F-4D97-AF65-F5344CB8AC3E}">
        <p14:creationId xmlns:p14="http://schemas.microsoft.com/office/powerpoint/2010/main" val="186237602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1D336C"/>
                </a:solidFill>
                <a:latin typeface="Calibri" panose="020F0502020204030204" pitchFamily="34" charset="0"/>
              </a:rPr>
              <a:t>Working Over or Near Water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5438"/>
            <a:ext cx="10515600" cy="435133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400" dirty="0">
                <a:latin typeface="Calibri" panose="020F0502020204030204" pitchFamily="34" charset="0"/>
              </a:rPr>
              <a:t>Employees working over or near water, where the danger of drowning exists, shall be provided with U.S. Coast Guard-approved life jacket or buoyant work vests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Calibri" panose="020F0502020204030204" pitchFamily="34" charset="0"/>
              </a:rPr>
              <a:t>Ring buoys with at least 90 feet of line shall be provided and readily available for emergency rescue operations. Distance between ring buoys shall not exceed 200 feet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Calibri" panose="020F0502020204030204" pitchFamily="34" charset="0"/>
              </a:rPr>
              <a:t>At least one lifesaving skiff shall be immediately available at locations where employees are working over or adjacent to water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Calibri" panose="020F0502020204030204" pitchFamily="34" charset="0"/>
              </a:rPr>
              <a:t>Landscapers, and other employees working on slopes adjacent to water, should take additional precautions</a:t>
            </a:r>
          </a:p>
          <a:p>
            <a:pPr>
              <a:lnSpc>
                <a:spcPct val="110000"/>
              </a:lnSpc>
            </a:pPr>
            <a:endParaRPr lang="en-US" sz="2400" dirty="0">
              <a:latin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>
                <a:latin typeface="Calibri" panose="020F0502020204030204" pitchFamily="34" charset="0"/>
              </a:rPr>
              <a:t/>
            </a:r>
            <a:br>
              <a:rPr lang="en-US" sz="2400" dirty="0">
                <a:latin typeface="Calibri" panose="020F0502020204030204" pitchFamily="34" charset="0"/>
              </a:rPr>
            </a:b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1E1F-5A9C-6144-A373-7B4FFE468B5E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28786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-57236" y="1044605"/>
            <a:ext cx="9144000" cy="1321281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</a:rPr>
              <a:t>SAFETY ORIENTATION</a:t>
            </a:r>
            <a:endParaRPr lang="en-US" sz="4800" dirty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68716" y="4443663"/>
            <a:ext cx="5823284" cy="1459831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Section 10:</a:t>
            </a:r>
          </a:p>
          <a:p>
            <a:r>
              <a:rPr lang="en-US" dirty="0">
                <a:latin typeface="Calibri" panose="020F0502020204030204" pitchFamily="34" charset="0"/>
              </a:rPr>
              <a:t>Electrical Safety</a:t>
            </a:r>
          </a:p>
        </p:txBody>
      </p:sp>
    </p:spTree>
    <p:extLst>
      <p:ext uri="{BB962C8B-B14F-4D97-AF65-F5344CB8AC3E}">
        <p14:creationId xmlns:p14="http://schemas.microsoft.com/office/powerpoint/2010/main" val="208544328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1D336C"/>
                </a:solidFill>
                <a:latin typeface="Calibri" panose="020F0502020204030204" pitchFamily="34" charset="0"/>
              </a:rPr>
              <a:t>Electrical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Calibri" panose="020F0502020204030204" pitchFamily="34" charset="0"/>
              </a:rPr>
              <a:t>Look for overhead power lines and buried power line indicators</a:t>
            </a:r>
          </a:p>
          <a:p>
            <a:r>
              <a:rPr lang="en-US" dirty="0">
                <a:latin typeface="Calibri" panose="020F0502020204030204" pitchFamily="34" charset="0"/>
              </a:rPr>
              <a:t>Stay at least 10 feet away from overhead power lines and assume they are energized</a:t>
            </a:r>
          </a:p>
          <a:p>
            <a:r>
              <a:rPr lang="en-US" dirty="0">
                <a:latin typeface="Calibri" panose="020F0502020204030204" pitchFamily="34" charset="0"/>
              </a:rPr>
              <a:t>Use factory-assembled cord sets and only extension cords that are 3-wire type</a:t>
            </a:r>
          </a:p>
          <a:p>
            <a:r>
              <a:rPr lang="en-US" dirty="0">
                <a:latin typeface="Calibri" panose="020F0502020204030204" pitchFamily="34" charset="0"/>
              </a:rPr>
              <a:t>Use only cords, connection devices, and fittings that are equipped with strain relief</a:t>
            </a:r>
          </a:p>
          <a:p>
            <a:r>
              <a:rPr lang="en-US" dirty="0">
                <a:latin typeface="Calibri" panose="020F0502020204030204" pitchFamily="34" charset="0"/>
              </a:rPr>
              <a:t>Use ground-fault circuit interrupters (GFCIs) on all 120-volt, single-phase, 15- and 20-ampere receptacles, or have an assured equipment grounding conductor program (AEGCP)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1E1F-5A9C-6144-A373-7B4FFE468B5E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7839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ABD1B2-71D2-41F4-8637-27F1C1AA4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Electrical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6B93EA-E69F-4D36-8557-BD148F9FB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Extension and power cords shall be protected from sharp edges and potential pinch points</a:t>
            </a:r>
          </a:p>
          <a:p>
            <a:r>
              <a:rPr lang="en-US" dirty="0">
                <a:latin typeface="Calibri" panose="020F0502020204030204" pitchFamily="34" charset="0"/>
              </a:rPr>
              <a:t>Temporary lights must be protected by cage guards</a:t>
            </a:r>
          </a:p>
          <a:p>
            <a:r>
              <a:rPr lang="en-US" dirty="0">
                <a:latin typeface="Calibri" panose="020F0502020204030204" pitchFamily="34" charset="0"/>
              </a:rPr>
              <a:t>Extension cords must have a strain relief device to prevent excessive pull from being transmitted to the terminal screws</a:t>
            </a:r>
          </a:p>
          <a:p>
            <a:r>
              <a:rPr lang="en-US" dirty="0">
                <a:latin typeface="Calibri" panose="020F0502020204030204" pitchFamily="34" charset="0"/>
              </a:rPr>
              <a:t>Electrical tape cannot be used to repair nicks in extension and power cords</a:t>
            </a:r>
          </a:p>
          <a:p>
            <a:r>
              <a:rPr lang="en-US" dirty="0">
                <a:latin typeface="Calibri" panose="020F0502020204030204" pitchFamily="34" charset="0"/>
              </a:rPr>
              <a:t>Circuits must be locked and tagged out prior to employees working on them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4409438-F86A-4BA9-A5C4-B2CF16F46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1E1F-5A9C-6144-A373-7B4FFE468B5E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94059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-15678" y="1044605"/>
            <a:ext cx="9144000" cy="1321281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</a:rPr>
              <a:t>SAFETY ORIENTATION</a:t>
            </a:r>
            <a:endParaRPr lang="en-US" sz="4800" dirty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68716" y="4443663"/>
            <a:ext cx="5823284" cy="1459831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Calibri" panose="020F0502020204030204" pitchFamily="34" charset="0"/>
              </a:rPr>
              <a:t>Section 11:</a:t>
            </a:r>
          </a:p>
          <a:p>
            <a:r>
              <a:rPr lang="en-US" dirty="0">
                <a:latin typeface="Calibri" panose="020F0502020204030204" pitchFamily="34" charset="0"/>
              </a:rPr>
              <a:t>Motor Vehicles and Maintenance of Traffic</a:t>
            </a:r>
          </a:p>
        </p:txBody>
      </p:sp>
    </p:spTree>
    <p:extLst>
      <p:ext uri="{BB962C8B-B14F-4D97-AF65-F5344CB8AC3E}">
        <p14:creationId xmlns:p14="http://schemas.microsoft.com/office/powerpoint/2010/main" val="543559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1D336C"/>
                </a:solidFill>
                <a:latin typeface="Calibri" panose="020F0502020204030204" pitchFamily="34" charset="0"/>
              </a:rPr>
              <a:t>Grounds for Removal from the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Failure to follow policies and procedures</a:t>
            </a:r>
          </a:p>
          <a:p>
            <a:r>
              <a:rPr lang="en-US" dirty="0">
                <a:latin typeface="Calibri" panose="020F0502020204030204" pitchFamily="34" charset="0"/>
              </a:rPr>
              <a:t>Failure to wear your PPE</a:t>
            </a:r>
          </a:p>
          <a:p>
            <a:r>
              <a:rPr lang="en-US" dirty="0">
                <a:latin typeface="Calibri" panose="020F0502020204030204" pitchFamily="34" charset="0"/>
              </a:rPr>
              <a:t>Fighting</a:t>
            </a:r>
          </a:p>
          <a:p>
            <a:r>
              <a:rPr lang="en-US" dirty="0">
                <a:latin typeface="Calibri" panose="020F0502020204030204" pitchFamily="34" charset="0"/>
              </a:rPr>
              <a:t>Alcohol or Drug Use or Possession</a:t>
            </a:r>
          </a:p>
          <a:p>
            <a:r>
              <a:rPr lang="en-US" dirty="0">
                <a:latin typeface="Calibri" panose="020F0502020204030204" pitchFamily="34" charset="0"/>
              </a:rPr>
              <a:t>Weapons Possession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1E1F-5A9C-6144-A373-7B4FFE468B5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95455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09" y="365125"/>
            <a:ext cx="11813771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1D336C"/>
                </a:solidFill>
                <a:latin typeface="Calibri" panose="020F0502020204030204" pitchFamily="34" charset="0"/>
              </a:rPr>
              <a:t>Motor Vehicles and Mechanized Equipment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All vehicles and equipment must be checked at the beginning of each shift to ensure that all parts and accessories that affect the safe operation are free from defects</a:t>
            </a:r>
          </a:p>
          <a:p>
            <a:r>
              <a:rPr lang="en-US" dirty="0">
                <a:latin typeface="Calibri" panose="020F0502020204030204" pitchFamily="34" charset="0"/>
              </a:rPr>
              <a:t>Any vehicle or equipment, with an obstructed view to the rear, must have a back up alarm or a spotter in place while backing</a:t>
            </a:r>
          </a:p>
          <a:p>
            <a:r>
              <a:rPr lang="en-US" dirty="0">
                <a:latin typeface="Calibri" panose="020F0502020204030204" pitchFamily="34" charset="0"/>
              </a:rPr>
              <a:t>Heavy machinery or equipment beds must be blocked against falling or pinching hazards while employees are working under 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1E1F-5A9C-6144-A373-7B4FFE468B5E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1955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1D336C"/>
                </a:solidFill>
                <a:latin typeface="Calibri" panose="020F0502020204030204" pitchFamily="34" charset="0"/>
              </a:rPr>
              <a:t>Traffic Control and Flagging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All traffic control must be performed in accordance with the Manual of Uniform Traffic Control Devices (MUTCD) along with state and local guidelines</a:t>
            </a:r>
          </a:p>
          <a:p>
            <a:r>
              <a:rPr lang="en-US" dirty="0">
                <a:latin typeface="Calibri" panose="020F0502020204030204" pitchFamily="34" charset="0"/>
              </a:rPr>
              <a:t>Flaggers must use the STOP / SLOW paddle when flagging, not an orange / red flag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1E1F-5A9C-6144-A373-7B4FFE468B5E}" type="slidenum">
              <a:rPr lang="en-US" smtClean="0"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0900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-71093" y="1044605"/>
            <a:ext cx="9144000" cy="1321281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</a:rPr>
              <a:t>SAFETY ORIENTATION</a:t>
            </a:r>
            <a:endParaRPr lang="en-US" sz="4800" dirty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68716" y="4443663"/>
            <a:ext cx="5823284" cy="1459831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Section 12:</a:t>
            </a:r>
          </a:p>
          <a:p>
            <a:r>
              <a:rPr lang="en-US" dirty="0">
                <a:latin typeface="Calibri" panose="020F0502020204030204" pitchFamily="34" charset="0"/>
              </a:rPr>
              <a:t>Excavation and Trenching</a:t>
            </a:r>
          </a:p>
        </p:txBody>
      </p:sp>
    </p:spTree>
    <p:extLst>
      <p:ext uri="{BB962C8B-B14F-4D97-AF65-F5344CB8AC3E}">
        <p14:creationId xmlns:p14="http://schemas.microsoft.com/office/powerpoint/2010/main" val="125861801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1D336C"/>
                </a:solidFill>
                <a:latin typeface="Calibri" panose="020F0502020204030204" pitchFamily="34" charset="0"/>
              </a:rPr>
              <a:t>Excavations and Trenching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6828"/>
            <a:ext cx="10515600" cy="4660135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Specific excavation requirements: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</a:rPr>
              <a:t>Contact “Miss Utility” at 811 to locate underground </a:t>
            </a:r>
            <a:r>
              <a:rPr lang="en-US" sz="2800" dirty="0" smtClean="0">
                <a:latin typeface="Calibri" panose="020F0502020204030204" pitchFamily="34" charset="0"/>
              </a:rPr>
              <a:t>utilities </a:t>
            </a:r>
            <a:r>
              <a:rPr lang="en-US" sz="2800" dirty="0">
                <a:latin typeface="Calibri" panose="020F0502020204030204" pitchFamily="34" charset="0"/>
              </a:rPr>
              <a:t>prior to excavating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</a:rPr>
              <a:t>Employees working in an excavation &gt;5’ in depth must be protected by a sloping or shoring system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</a:rPr>
              <a:t>Soil must be </a:t>
            </a:r>
            <a:r>
              <a:rPr lang="en-US" sz="2800" dirty="0" smtClean="0">
                <a:latin typeface="Calibri" panose="020F0502020204030204" pitchFamily="34" charset="0"/>
              </a:rPr>
              <a:t>classified </a:t>
            </a:r>
            <a:r>
              <a:rPr lang="en-US" sz="2800" dirty="0">
                <a:latin typeface="Calibri" panose="020F0502020204030204" pitchFamily="34" charset="0"/>
              </a:rPr>
              <a:t>by a competent </a:t>
            </a:r>
            <a:r>
              <a:rPr lang="en-US" sz="2800" dirty="0" smtClean="0">
                <a:latin typeface="Calibri" panose="020F0502020204030204" pitchFamily="34" charset="0"/>
              </a:rPr>
              <a:t>person </a:t>
            </a:r>
            <a:r>
              <a:rPr lang="en-US" sz="2800" dirty="0">
                <a:latin typeface="Calibri" panose="020F0502020204030204" pitchFamily="34" charset="0"/>
              </a:rPr>
              <a:t>using at least one manual and visual test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</a:rPr>
              <a:t>Excavations must be inspected daily by a competent person 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</a:rPr>
              <a:t>Shoring systems must extend at least 2’ above the surrounding surface so as the prevent material or debris from entering the excavation</a:t>
            </a:r>
          </a:p>
          <a:p>
            <a:pPr marL="457200" lvl="1" indent="0">
              <a:buNone/>
            </a:pPr>
            <a:endParaRPr lang="en-US" sz="2800" dirty="0">
              <a:latin typeface="Calibri" panose="020F050202020403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1E1F-5A9C-6144-A373-7B4FFE468B5E}" type="slidenum">
              <a:rPr lang="en-US" smtClean="0"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61914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-43383" y="1044605"/>
            <a:ext cx="9144000" cy="1321281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</a:rPr>
              <a:t>SAFETY ORIENTATION</a:t>
            </a:r>
            <a:endParaRPr lang="en-US" sz="4800" dirty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68716" y="4443663"/>
            <a:ext cx="5823284" cy="1459831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Section 13:</a:t>
            </a:r>
          </a:p>
          <a:p>
            <a:r>
              <a:rPr lang="en-US" dirty="0">
                <a:latin typeface="Calibri" panose="020F0502020204030204" pitchFamily="34" charset="0"/>
              </a:rPr>
              <a:t>Permits</a:t>
            </a:r>
          </a:p>
        </p:txBody>
      </p:sp>
    </p:spTree>
    <p:extLst>
      <p:ext uri="{BB962C8B-B14F-4D97-AF65-F5344CB8AC3E}">
        <p14:creationId xmlns:p14="http://schemas.microsoft.com/office/powerpoint/2010/main" val="210255063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1D336C"/>
                </a:solidFill>
                <a:latin typeface="Calibri" panose="020F0502020204030204" pitchFamily="34" charset="0"/>
              </a:rPr>
              <a:t>Hot Work Permit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Insert company policy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1E1F-5A9C-6144-A373-7B4FFE468B5E}" type="slidenum">
              <a:rPr lang="en-US" smtClean="0"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07798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1D336C"/>
                </a:solidFill>
                <a:latin typeface="Calibri" panose="020F0502020204030204" pitchFamily="34" charset="0"/>
              </a:rPr>
              <a:t>Confined Space Entry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6071"/>
            <a:ext cx="10515600" cy="4670892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Confined spaces have three criteria: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</a:rPr>
              <a:t>Large enough for a worker to enter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</a:rPr>
              <a:t>Limited means of entry or exit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</a:rPr>
              <a:t>Not designed for continuous occupancy</a:t>
            </a:r>
          </a:p>
          <a:p>
            <a:r>
              <a:rPr lang="en-US" dirty="0">
                <a:latin typeface="Calibri" panose="020F0502020204030204" pitchFamily="34" charset="0"/>
              </a:rPr>
              <a:t>Before workers can enter a confined space, employers must provide pre-entry planning, including: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</a:rPr>
              <a:t>Having a competent person evaluate the work site for the presence of confined spaces, including permit-required confined spaces</a:t>
            </a: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1E1F-5A9C-6144-A373-7B4FFE468B5E}" type="slidenum">
              <a:rPr lang="en-US" smtClean="0"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95244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E691E6-8CFB-46E2-BAE0-44F272E4B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Confined Space Entry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93AFC9-58C3-4D6F-9D81-19A2764C9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Once the space is classified as a permit required confined space, identify: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</a:rPr>
              <a:t>The means of entry and exit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</a:rPr>
              <a:t>Proper ventilation methods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</a:rPr>
              <a:t>Elimination or control of all potential hazards in the space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F576D0A-3582-4801-B613-BE36A9CA7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1E1F-5A9C-6144-A373-7B4FFE468B5E}" type="slidenum">
              <a:rPr lang="en-US" smtClean="0"/>
              <a:pPr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86624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Work Permit</a:t>
            </a:r>
            <a:endParaRPr lang="en-US" b="1" dirty="0">
              <a:solidFill>
                <a:srgbClr val="1D336C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Add specific company policy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1E1F-5A9C-6144-A373-7B4FFE468B5E}" type="slidenum">
              <a:rPr lang="en-US" smtClean="0"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15347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-29529" y="1044605"/>
            <a:ext cx="9144000" cy="1321281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</a:rPr>
              <a:t>SAFETY ORIENTATION</a:t>
            </a:r>
            <a:endParaRPr lang="en-US" sz="4800" dirty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68716" y="4443663"/>
            <a:ext cx="5823284" cy="1459831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Calibri" panose="020F0502020204030204" pitchFamily="34" charset="0"/>
              </a:rPr>
              <a:t>Section 14:</a:t>
            </a:r>
          </a:p>
          <a:p>
            <a:r>
              <a:rPr lang="en-US" dirty="0">
                <a:latin typeface="Calibri" panose="020F0502020204030204" pitchFamily="34" charset="0"/>
              </a:rPr>
              <a:t>Concrete and Masonry Construction</a:t>
            </a:r>
          </a:p>
        </p:txBody>
      </p:sp>
    </p:spTree>
    <p:extLst>
      <p:ext uri="{BB962C8B-B14F-4D97-AF65-F5344CB8AC3E}">
        <p14:creationId xmlns:p14="http://schemas.microsoft.com/office/powerpoint/2010/main" val="977986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1D336C"/>
                </a:solidFill>
                <a:latin typeface="Calibri" panose="020F0502020204030204" pitchFamily="34" charset="0"/>
              </a:rPr>
              <a:t>Safety Policy and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All incidents are </a:t>
            </a:r>
            <a:r>
              <a:rPr lang="en-US" dirty="0" smtClean="0">
                <a:latin typeface="Calibri" panose="020F0502020204030204" pitchFamily="34" charset="0"/>
              </a:rPr>
              <a:t>preventable.</a:t>
            </a:r>
            <a:endParaRPr lang="en-US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Everyone returns home without injury each </a:t>
            </a:r>
            <a:r>
              <a:rPr lang="en-US" dirty="0" smtClean="0">
                <a:latin typeface="Calibri" panose="020F0502020204030204" pitchFamily="34" charset="0"/>
              </a:rPr>
              <a:t>day.</a:t>
            </a:r>
            <a:endParaRPr lang="en-US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Everyone is empowered to prevent </a:t>
            </a:r>
            <a:r>
              <a:rPr lang="en-US" dirty="0" smtClean="0">
                <a:latin typeface="Calibri" panose="020F0502020204030204" pitchFamily="34" charset="0"/>
              </a:rPr>
              <a:t>incidents.</a:t>
            </a:r>
            <a:endParaRPr lang="en-US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Our goal is to </a:t>
            </a:r>
            <a:r>
              <a:rPr lang="en-US" b="1" dirty="0">
                <a:latin typeface="Calibri" panose="020F0502020204030204" pitchFamily="34" charset="0"/>
              </a:rPr>
              <a:t>create the conditions </a:t>
            </a:r>
            <a:r>
              <a:rPr lang="en-US" dirty="0">
                <a:latin typeface="Calibri" panose="020F0502020204030204" pitchFamily="34" charset="0"/>
              </a:rPr>
              <a:t>to ensure the safety of our employees, subcontractors, customers, and the general </a:t>
            </a:r>
            <a:r>
              <a:rPr lang="en-US" dirty="0" smtClean="0">
                <a:latin typeface="Calibri" panose="020F0502020204030204" pitchFamily="34" charset="0"/>
              </a:rPr>
              <a:t>public.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1E1F-5A9C-6144-A373-7B4FFE468B5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77229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1D336C"/>
                </a:solidFill>
                <a:latin typeface="Calibri" panose="020F0502020204030204" pitchFamily="34" charset="0"/>
              </a:rPr>
              <a:t>Concrete and Masonry 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No employee shall be allowed to work under concrete buckets </a:t>
            </a:r>
          </a:p>
          <a:p>
            <a:r>
              <a:rPr lang="en-US" dirty="0">
                <a:latin typeface="Calibri" panose="020F0502020204030204" pitchFamily="34" charset="0"/>
              </a:rPr>
              <a:t>To the extent practical, elevated concrete buckets shall be routed so no employee, or the fewest number of employees, are exposed</a:t>
            </a:r>
          </a:p>
          <a:p>
            <a:r>
              <a:rPr lang="en-US" dirty="0">
                <a:latin typeface="Calibri" panose="020F0502020204030204" pitchFamily="34" charset="0"/>
              </a:rPr>
              <a:t>Concrete troweling machines must be equipped with a “dead man” switch</a:t>
            </a:r>
          </a:p>
          <a:p>
            <a:r>
              <a:rPr lang="en-US" dirty="0">
                <a:latin typeface="Calibri" panose="020F0502020204030204" pitchFamily="34" charset="0"/>
              </a:rPr>
              <a:t>Protruding rebar, onto which employees could fall, must be protected against impalement hazards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1E1F-5A9C-6144-A373-7B4FFE468B5E}" type="slidenum">
              <a:rPr lang="en-US" smtClean="0"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11920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7B2DFA-2837-4448-9843-F423C8832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Concrete and Masonry Construction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FE7322-C978-436A-9C56-D7043D654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A limited access zone (LAZ) shall be established whenever a masonry wall is being built</a:t>
            </a:r>
          </a:p>
          <a:p>
            <a:r>
              <a:rPr lang="en-US" dirty="0">
                <a:latin typeface="Calibri" panose="020F0502020204030204" pitchFamily="34" charset="0"/>
              </a:rPr>
              <a:t>The zone shall be equal to the height of the finished wall plus 4’</a:t>
            </a:r>
          </a:p>
          <a:p>
            <a:r>
              <a:rPr lang="en-US" dirty="0">
                <a:latin typeface="Calibri" panose="020F0502020204030204" pitchFamily="34" charset="0"/>
              </a:rPr>
              <a:t>All masonry walls &gt; 8’ must be braced to prevent collapse</a:t>
            </a:r>
          </a:p>
          <a:p>
            <a:r>
              <a:rPr lang="en-US" dirty="0">
                <a:latin typeface="Calibri" panose="020F0502020204030204" pitchFamily="34" charset="0"/>
              </a:rPr>
              <a:t>Masonry saws must be guarded with a semicircular guard over the blade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D74B5B3-257F-4157-8E0D-A79A35BFB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1E1F-5A9C-6144-A373-7B4FFE468B5E}" type="slidenum">
              <a:rPr lang="en-US" smtClean="0"/>
              <a:pPr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42173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-29526" y="1044605"/>
            <a:ext cx="9144000" cy="1321281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</a:rPr>
              <a:t>SAFETY ORIENTATION</a:t>
            </a:r>
            <a:endParaRPr lang="en-US" sz="4800" dirty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68716" y="4443663"/>
            <a:ext cx="5823284" cy="1459831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Section 15:</a:t>
            </a:r>
          </a:p>
          <a:p>
            <a:r>
              <a:rPr lang="en-US" dirty="0">
                <a:latin typeface="Calibri" panose="020F0502020204030204" pitchFamily="34" charset="0"/>
              </a:rPr>
              <a:t>Steel Erection</a:t>
            </a:r>
          </a:p>
        </p:txBody>
      </p:sp>
    </p:spTree>
    <p:extLst>
      <p:ext uri="{BB962C8B-B14F-4D97-AF65-F5344CB8AC3E}">
        <p14:creationId xmlns:p14="http://schemas.microsoft.com/office/powerpoint/2010/main" val="36077820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1D336C"/>
                </a:solidFill>
                <a:latin typeface="Calibri" panose="020F0502020204030204" pitchFamily="34" charset="0"/>
              </a:rPr>
              <a:t>Steel Erection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</a:rPr>
              <a:t>General requirements: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</a:rPr>
              <a:t>Each employee engaged in steel erection on an unprotected deck &gt; 15’ must be protected by PFAS, guardrail or safety net systems</a:t>
            </a:r>
          </a:p>
          <a:p>
            <a:pPr lvl="1"/>
            <a:r>
              <a:rPr lang="en-US" sz="2800" dirty="0" smtClean="0">
                <a:latin typeface="Calibri" panose="020F0502020204030204" pitchFamily="34" charset="0"/>
              </a:rPr>
              <a:t>Connectors </a:t>
            </a:r>
            <a:r>
              <a:rPr lang="en-US" sz="2800" dirty="0">
                <a:latin typeface="Calibri" panose="020F0502020204030204" pitchFamily="34" charset="0"/>
              </a:rPr>
              <a:t>working more than 2 stories or 30</a:t>
            </a:r>
            <a:r>
              <a:rPr lang="en-US" sz="2800" dirty="0" smtClean="0">
                <a:latin typeface="Calibri" panose="020F0502020204030204" pitchFamily="34" charset="0"/>
              </a:rPr>
              <a:t>’, </a:t>
            </a:r>
            <a:r>
              <a:rPr lang="en-US" sz="2800" dirty="0">
                <a:latin typeface="Calibri" panose="020F0502020204030204" pitchFamily="34" charset="0"/>
              </a:rPr>
              <a:t>whichever is less, must be protected by PFAS, guardrail or safety net systems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</a:rPr>
              <a:t>Best </a:t>
            </a:r>
            <a:r>
              <a:rPr lang="en-US" sz="2800" dirty="0" smtClean="0">
                <a:latin typeface="Calibri" panose="020F0502020204030204" pitchFamily="34" charset="0"/>
              </a:rPr>
              <a:t>practice</a:t>
            </a:r>
            <a:r>
              <a:rPr lang="en-US" sz="2800" dirty="0">
                <a:latin typeface="Calibri" panose="020F0502020204030204" pitchFamily="34" charset="0"/>
              </a:rPr>
              <a:t>:</a:t>
            </a:r>
            <a:r>
              <a:rPr lang="en-US" sz="2800" dirty="0" smtClean="0">
                <a:latin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</a:rPr>
              <a:t>employees must be protected at 6’ 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</a:rPr>
              <a:t>Shear connectors cannot be installed until after metal decking is placed</a:t>
            </a:r>
          </a:p>
          <a:p>
            <a:pPr lvl="1"/>
            <a:endParaRPr lang="en-US" sz="2800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1E1F-5A9C-6144-A373-7B4FFE468B5E}" type="slidenum">
              <a:rPr lang="en-US" smtClean="0"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30060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3173A0-2D6B-43DE-BF1A-0B044AF6D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Steel Erection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F6FEB4-6A2C-4588-9ECA-F99A0D3BB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800" dirty="0">
                <a:latin typeface="Calibri" panose="020F0502020204030204" pitchFamily="34" charset="0"/>
              </a:rPr>
              <a:t>Columns must be anchored with at least 4 anchor bolts, structural members must have at least 2 bolts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</a:rPr>
              <a:t>Controlled decking zones (CDZ) must be clearly marked and used only by employees in leading edge work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</a:rPr>
              <a:t>Many companies require a 6’ fall protection requirement rule, regardless of the type of work performed</a:t>
            </a:r>
          </a:p>
          <a:p>
            <a:pPr lvl="1"/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1EF5C8F-D807-479C-8FEC-170706B6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1E1F-5A9C-6144-A373-7B4FFE468B5E}" type="slidenum">
              <a:rPr lang="en-US" smtClean="0"/>
              <a:pPr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97034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-29531" y="1044605"/>
            <a:ext cx="9144000" cy="1321281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</a:rPr>
              <a:t>SAFETY ORIENTATION</a:t>
            </a:r>
            <a:endParaRPr lang="en-US" sz="4800" dirty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68716" y="4443663"/>
            <a:ext cx="5823284" cy="1459831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Conclusion and</a:t>
            </a:r>
          </a:p>
          <a:p>
            <a:r>
              <a:rPr lang="en-US" dirty="0">
                <a:latin typeface="Calibri" panose="020F0502020204030204" pitchFamily="34" charset="0"/>
              </a:rPr>
              <a:t>Final Questions</a:t>
            </a:r>
          </a:p>
        </p:txBody>
      </p:sp>
    </p:spTree>
    <p:extLst>
      <p:ext uri="{BB962C8B-B14F-4D97-AF65-F5344CB8AC3E}">
        <p14:creationId xmlns:p14="http://schemas.microsoft.com/office/powerpoint/2010/main" val="160071807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1D336C"/>
                </a:solidFill>
                <a:latin typeface="Calibri" panose="020F0502020204030204" pitchFamily="34" charset="0"/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Safety is everyone’s responsibility!</a:t>
            </a:r>
          </a:p>
          <a:p>
            <a:r>
              <a:rPr lang="en-US" dirty="0">
                <a:latin typeface="Calibri" panose="020F0502020204030204" pitchFamily="34" charset="0"/>
              </a:rPr>
              <a:t>If you see something, say something</a:t>
            </a:r>
          </a:p>
          <a:p>
            <a:r>
              <a:rPr lang="en-US" dirty="0">
                <a:latin typeface="Calibri" panose="020F0502020204030204" pitchFamily="34" charset="0"/>
              </a:rPr>
              <a:t>You can contribute to saving 800 lives per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1E1F-5A9C-6144-A373-7B4FFE468B5E}" type="slidenum">
              <a:rPr lang="en-US" smtClean="0"/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7319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1D336C"/>
                </a:solidFill>
                <a:latin typeface="Calibri" panose="020F0502020204030204" pitchFamily="34" charset="0"/>
              </a:rPr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Please contact (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insert instructor name and contact information</a:t>
            </a:r>
            <a:r>
              <a:rPr lang="en-US" dirty="0">
                <a:latin typeface="Calibri" panose="020F0502020204030204" pitchFamily="34" charset="0"/>
              </a:rPr>
              <a:t>) for further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1E1F-5A9C-6144-A373-7B4FFE468B5E}" type="slidenum">
              <a:rPr lang="en-US" smtClean="0"/>
              <a:pPr/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312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305" y="365125"/>
            <a:ext cx="11496575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1D336C"/>
                </a:solidFill>
                <a:latin typeface="Calibri" panose="020F0502020204030204" pitchFamily="34" charset="0"/>
              </a:rPr>
              <a:t>Project-Issued Safety Fines and Violations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>
                <a:solidFill>
                  <a:srgbClr val="FF0000"/>
                </a:solidFill>
                <a:latin typeface="Calibri" panose="020F0502020204030204" pitchFamily="34" charset="0"/>
              </a:rPr>
              <a:t>Placeholder</a:t>
            </a:r>
          </a:p>
          <a:p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Insert your company-specific and/or project-specific safety fines and violations on this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1E1F-5A9C-6144-A373-7B4FFE468B5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148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13359</TotalTime>
  <Words>4091</Words>
  <Application>Microsoft Macintosh PowerPoint</Application>
  <PresentationFormat>Widescreen</PresentationFormat>
  <Paragraphs>550</Paragraphs>
  <Slides>87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91" baseType="lpstr">
      <vt:lpstr>Calibri</vt:lpstr>
      <vt:lpstr>Mangal</vt:lpstr>
      <vt:lpstr>Arial</vt:lpstr>
      <vt:lpstr>Office Theme</vt:lpstr>
      <vt:lpstr>PowerPoint Presentation</vt:lpstr>
      <vt:lpstr>SAFETY ORIENTATION</vt:lpstr>
      <vt:lpstr>Uncompromising Safety Leaders</vt:lpstr>
      <vt:lpstr>Uncompromising Safety Leaders</vt:lpstr>
      <vt:lpstr>Uncompromising Safety Leaders</vt:lpstr>
      <vt:lpstr>SAFETY ORIENTATION</vt:lpstr>
      <vt:lpstr>Grounds for Removal from the Project</vt:lpstr>
      <vt:lpstr>Safety Policy and Goals</vt:lpstr>
      <vt:lpstr>Project-Issued Safety Fines and Violations</vt:lpstr>
      <vt:lpstr>Substance Abuse Policy</vt:lpstr>
      <vt:lpstr>Project-Specific Emergency Action Plan Insert project / company specific info here</vt:lpstr>
      <vt:lpstr>Cell Phone Policy</vt:lpstr>
      <vt:lpstr>SAFETY ORIENTATION</vt:lpstr>
      <vt:lpstr>Worksite Hazards</vt:lpstr>
      <vt:lpstr>Stop Work Authority</vt:lpstr>
      <vt:lpstr>Pre-Job Planning</vt:lpstr>
      <vt:lpstr>Globally Harmonized System (GHS)</vt:lpstr>
      <vt:lpstr>Safety Data Sheets (SDS)</vt:lpstr>
      <vt:lpstr>Safety Data Sheets (SDS)</vt:lpstr>
      <vt:lpstr>Safety Data Sheets (SDS)</vt:lpstr>
      <vt:lpstr>Housekeeping</vt:lpstr>
      <vt:lpstr>SAFETY ORIENTATION</vt:lpstr>
      <vt:lpstr>Silica</vt:lpstr>
      <vt:lpstr>Silica</vt:lpstr>
      <vt:lpstr>Silica</vt:lpstr>
      <vt:lpstr>Blood Borne Pathogens</vt:lpstr>
      <vt:lpstr>Injury Reporting</vt:lpstr>
      <vt:lpstr>SAFETY ORIENTATION</vt:lpstr>
      <vt:lpstr>Head Protection</vt:lpstr>
      <vt:lpstr>Eye Protection</vt:lpstr>
      <vt:lpstr>Hearing Protection</vt:lpstr>
      <vt:lpstr>Foot Protection</vt:lpstr>
      <vt:lpstr>Hand Protection</vt:lpstr>
      <vt:lpstr>Respiratory Protection</vt:lpstr>
      <vt:lpstr>High Visibility Clothing </vt:lpstr>
      <vt:lpstr>SAFETY ORIENTATION</vt:lpstr>
      <vt:lpstr>Fall Protection</vt:lpstr>
      <vt:lpstr>Aerial Lifts</vt:lpstr>
      <vt:lpstr>Guardrail Systems</vt:lpstr>
      <vt:lpstr>Personal Fall Arrest Systems (PFAS)</vt:lpstr>
      <vt:lpstr>Personal Fall Arrest Systems (PFAS)</vt:lpstr>
      <vt:lpstr>SAFETY ORIENTATION</vt:lpstr>
      <vt:lpstr>Fire Protection</vt:lpstr>
      <vt:lpstr>Flammable Liquids</vt:lpstr>
      <vt:lpstr>Liquefied Petroleum (LP-Gas)</vt:lpstr>
      <vt:lpstr>SAFETY ORIENTATION</vt:lpstr>
      <vt:lpstr>Heavy Equipment</vt:lpstr>
      <vt:lpstr>Ladders and Stairways</vt:lpstr>
      <vt:lpstr>Ladders</vt:lpstr>
      <vt:lpstr>Ladders</vt:lpstr>
      <vt:lpstr>Scaffolds</vt:lpstr>
      <vt:lpstr>Scaffolds</vt:lpstr>
      <vt:lpstr>Scaffolds</vt:lpstr>
      <vt:lpstr>Cranes</vt:lpstr>
      <vt:lpstr>Cranes</vt:lpstr>
      <vt:lpstr>Hoisting and Lifting</vt:lpstr>
      <vt:lpstr>Hand and Power Tools</vt:lpstr>
      <vt:lpstr>Hand and Power Tools</vt:lpstr>
      <vt:lpstr>Hand and Power Tools</vt:lpstr>
      <vt:lpstr>Materials Handing</vt:lpstr>
      <vt:lpstr>Materials Handling</vt:lpstr>
      <vt:lpstr>Welding and Cutting</vt:lpstr>
      <vt:lpstr>Welding and Cutting</vt:lpstr>
      <vt:lpstr>SAFETY ORIENTATION</vt:lpstr>
      <vt:lpstr>Working Over or Near Water</vt:lpstr>
      <vt:lpstr>SAFETY ORIENTATION</vt:lpstr>
      <vt:lpstr>Electrical Safety</vt:lpstr>
      <vt:lpstr>Electrical Safety</vt:lpstr>
      <vt:lpstr>SAFETY ORIENTATION</vt:lpstr>
      <vt:lpstr>Motor Vehicles and Mechanized Equipment</vt:lpstr>
      <vt:lpstr>Traffic Control and Flagging</vt:lpstr>
      <vt:lpstr>SAFETY ORIENTATION</vt:lpstr>
      <vt:lpstr>Excavations and Trenching</vt:lpstr>
      <vt:lpstr>SAFETY ORIENTATION</vt:lpstr>
      <vt:lpstr>Hot Work Permit</vt:lpstr>
      <vt:lpstr>Confined Space Entry</vt:lpstr>
      <vt:lpstr>Confined Space Entry</vt:lpstr>
      <vt:lpstr>Work Permit</vt:lpstr>
      <vt:lpstr>SAFETY ORIENTATION</vt:lpstr>
      <vt:lpstr>Concrete and Masonry Construction</vt:lpstr>
      <vt:lpstr>Concrete and Masonry Construction</vt:lpstr>
      <vt:lpstr>SAFETY ORIENTATION</vt:lpstr>
      <vt:lpstr>Steel Erection</vt:lpstr>
      <vt:lpstr>Steel Erection</vt:lpstr>
      <vt:lpstr>SAFETY ORIENTATION</vt:lpstr>
      <vt:lpstr>Conclusion</vt:lpstr>
      <vt:lpstr>Thank you!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Orientation Template</dc:title>
  <dc:creator>stephanie.hubka@gmail.com</dc:creator>
  <cp:lastModifiedBy>Stephanie Hubka</cp:lastModifiedBy>
  <cp:revision>183</cp:revision>
  <dcterms:created xsi:type="dcterms:W3CDTF">2017-09-22T11:58:49Z</dcterms:created>
  <dcterms:modified xsi:type="dcterms:W3CDTF">2018-01-02T01:26:42Z</dcterms:modified>
</cp:coreProperties>
</file>